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76" r:id="rId2"/>
    <p:sldId id="477" r:id="rId3"/>
    <p:sldId id="422" r:id="rId4"/>
    <p:sldId id="437" r:id="rId5"/>
    <p:sldId id="435" r:id="rId6"/>
    <p:sldId id="479" r:id="rId7"/>
    <p:sldId id="436" r:id="rId8"/>
    <p:sldId id="480" r:id="rId9"/>
    <p:sldId id="481" r:id="rId10"/>
    <p:sldId id="484" r:id="rId11"/>
    <p:sldId id="525" r:id="rId12"/>
    <p:sldId id="259" r:id="rId13"/>
    <p:sldId id="459" r:id="rId14"/>
    <p:sldId id="487" r:id="rId15"/>
    <p:sldId id="491" r:id="rId16"/>
    <p:sldId id="528" r:id="rId17"/>
    <p:sldId id="529" r:id="rId18"/>
    <p:sldId id="456" r:id="rId19"/>
    <p:sldId id="530" r:id="rId20"/>
    <p:sldId id="526" r:id="rId21"/>
    <p:sldId id="527" r:id="rId22"/>
    <p:sldId id="505" r:id="rId23"/>
    <p:sldId id="508" r:id="rId24"/>
    <p:sldId id="519" r:id="rId25"/>
    <p:sldId id="453" r:id="rId26"/>
    <p:sldId id="514" r:id="rId27"/>
    <p:sldId id="516" r:id="rId28"/>
    <p:sldId id="518" r:id="rId29"/>
    <p:sldId id="520" r:id="rId30"/>
    <p:sldId id="522" r:id="rId31"/>
    <p:sldId id="282" r:id="rId32"/>
    <p:sldId id="340" r:id="rId33"/>
    <p:sldId id="523" r:id="rId34"/>
    <p:sldId id="524" r:id="rId35"/>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8" autoAdjust="0"/>
    <p:restoredTop sz="70641" autoAdjust="0"/>
  </p:normalViewPr>
  <p:slideViewPr>
    <p:cSldViewPr>
      <p:cViewPr varScale="1">
        <p:scale>
          <a:sx n="64" d="100"/>
          <a:sy n="64"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FF2C6-F071-40B5-A3E8-A07F213E238D}" type="doc">
      <dgm:prSet loTypeId="urn:microsoft.com/office/officeart/2005/8/layout/radial5" loCatId="relationship" qsTypeId="urn:microsoft.com/office/officeart/2005/8/quickstyle/simple5" qsCatId="simple" csTypeId="urn:microsoft.com/office/officeart/2005/8/colors/colorful1#1" csCatId="colorful" phldr="1"/>
      <dgm:spPr/>
      <dgm:t>
        <a:bodyPr/>
        <a:lstStyle/>
        <a:p>
          <a:endParaRPr lang="en-US"/>
        </a:p>
      </dgm:t>
    </dgm:pt>
    <dgm:pt modelId="{E7D31560-D74D-46E8-9C1F-80962CEE3C1A}">
      <dgm:prSet custT="1"/>
      <dgm:spPr>
        <a:xfrm>
          <a:off x="3270721" y="1939788"/>
          <a:ext cx="1383357" cy="1383357"/>
        </a:xfr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rtl="0"/>
          <a:r>
            <a:rPr lang="en-US" sz="2000" b="0" dirty="0">
              <a:solidFill>
                <a:srgbClr val="000000"/>
              </a:solidFill>
              <a:latin typeface="Calibri" panose="020F0502020204030204" pitchFamily="34" charset="0"/>
              <a:ea typeface="+mn-ea"/>
              <a:cs typeface="+mn-cs"/>
            </a:rPr>
            <a:t>Financial Aid</a:t>
          </a:r>
        </a:p>
      </dgm:t>
    </dgm:pt>
    <dgm:pt modelId="{0AF03908-11D7-4326-8B81-168207414C17}" type="parTrans" cxnId="{D5D08242-8D64-4411-B062-BD63C78591AE}">
      <dgm:prSet/>
      <dgm:spPr/>
      <dgm:t>
        <a:bodyPr/>
        <a:lstStyle/>
        <a:p>
          <a:pPr algn="ctr"/>
          <a:endParaRPr lang="en-US"/>
        </a:p>
      </dgm:t>
    </dgm:pt>
    <dgm:pt modelId="{D0C1F6A8-596D-4827-9C98-5895A521C6C2}" type="sibTrans" cxnId="{D5D08242-8D64-4411-B062-BD63C78591AE}">
      <dgm:prSet/>
      <dgm:spPr/>
      <dgm:t>
        <a:bodyPr/>
        <a:lstStyle/>
        <a:p>
          <a:pPr algn="ctr"/>
          <a:endParaRPr lang="en-US"/>
        </a:p>
      </dgm:t>
    </dgm:pt>
    <dgm:pt modelId="{4F998A2E-551F-4BC5-96CC-34350E9DF9E3}">
      <dgm:prSet custT="1"/>
      <dgm:spPr>
        <a:xfrm>
          <a:off x="3270721" y="2363"/>
          <a:ext cx="1383357" cy="1383357"/>
        </a:xfr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600" b="0" dirty="0">
              <a:solidFill>
                <a:schemeClr val="tx1"/>
              </a:solidFill>
              <a:latin typeface="Calibri" panose="020F0502020204030204" pitchFamily="34" charset="0"/>
              <a:ea typeface="+mn-ea"/>
              <a:cs typeface="+mn-cs"/>
            </a:rPr>
            <a:t>Federal Work-Study</a:t>
          </a:r>
        </a:p>
      </dgm:t>
    </dgm:pt>
    <dgm:pt modelId="{CD2D9790-6D98-4C2C-8300-B0DB6507411E}" type="parTrans" cxnId="{6106A0C6-88A7-4118-BACC-2601C8F2263C}">
      <dgm:prSet/>
      <dgm:spPr>
        <a:xfrm rot="16200000">
          <a:off x="3815572" y="1435895"/>
          <a:ext cx="293655" cy="470341"/>
        </a:xfr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b="1" dirty="0">
            <a:solidFill>
              <a:srgbClr val="FFFFFF"/>
            </a:solidFill>
            <a:latin typeface="Gill Sans MT"/>
            <a:ea typeface="+mn-ea"/>
            <a:cs typeface="+mn-cs"/>
          </a:endParaRPr>
        </a:p>
      </dgm:t>
    </dgm:pt>
    <dgm:pt modelId="{0EEA03C0-FC0F-4698-B2ED-532C5FC014EF}" type="sibTrans" cxnId="{6106A0C6-88A7-4118-BACC-2601C8F2263C}">
      <dgm:prSet/>
      <dgm:spPr/>
      <dgm:t>
        <a:bodyPr/>
        <a:lstStyle/>
        <a:p>
          <a:pPr algn="ctr"/>
          <a:endParaRPr lang="en-US"/>
        </a:p>
      </dgm:t>
    </dgm:pt>
    <dgm:pt modelId="{33A4030F-DB0C-4861-A583-9530AB723DEE}">
      <dgm:prSet custT="1"/>
      <dgm:spPr>
        <a:xfrm>
          <a:off x="4948580" y="2908501"/>
          <a:ext cx="1383357" cy="1383357"/>
        </a:xfr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600" b="0" i="0" dirty="0">
              <a:solidFill>
                <a:srgbClr val="000000"/>
              </a:solidFill>
              <a:latin typeface="Calibri" panose="020F0502020204030204" pitchFamily="34" charset="0"/>
              <a:ea typeface="+mn-ea"/>
              <a:cs typeface="+mn-cs"/>
            </a:rPr>
            <a:t>Grants &amp; </a:t>
          </a:r>
          <a:r>
            <a:rPr lang="en-US" sz="1600" b="0" dirty="0">
              <a:solidFill>
                <a:srgbClr val="000000"/>
              </a:solidFill>
              <a:latin typeface="Calibri" panose="020F0502020204030204" pitchFamily="34" charset="0"/>
              <a:ea typeface="+mn-ea"/>
              <a:cs typeface="+mn-cs"/>
            </a:rPr>
            <a:t> Scholarships</a:t>
          </a:r>
          <a:br>
            <a:rPr lang="en-US" sz="1600" b="0" dirty="0">
              <a:solidFill>
                <a:srgbClr val="000000"/>
              </a:solidFill>
              <a:latin typeface="Calibri" panose="020F0502020204030204" pitchFamily="34" charset="0"/>
              <a:ea typeface="+mn-ea"/>
              <a:cs typeface="+mn-cs"/>
            </a:rPr>
          </a:br>
          <a:r>
            <a:rPr lang="en-US" sz="1600" b="0" dirty="0">
              <a:solidFill>
                <a:srgbClr val="000000"/>
              </a:solidFill>
              <a:latin typeface="Calibri" panose="020F0502020204030204" pitchFamily="34" charset="0"/>
              <a:ea typeface="+mn-ea"/>
              <a:cs typeface="+mn-cs"/>
            </a:rPr>
            <a:t>(Gift Aid)</a:t>
          </a:r>
        </a:p>
      </dgm:t>
    </dgm:pt>
    <dgm:pt modelId="{091E55E9-94B6-4961-A211-521438259D83}" type="parTrans" cxnId="{6E919134-783A-47CE-A129-DB7AE3D00233}">
      <dgm:prSet/>
      <dgm:spPr>
        <a:xfrm rot="1800000">
          <a:off x="4647304" y="2876497"/>
          <a:ext cx="293655" cy="470341"/>
        </a:xfr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b="1" dirty="0">
            <a:solidFill>
              <a:srgbClr val="FFFFFF"/>
            </a:solidFill>
            <a:latin typeface="Gill Sans MT"/>
            <a:ea typeface="+mn-ea"/>
            <a:cs typeface="+mn-cs"/>
          </a:endParaRPr>
        </a:p>
      </dgm:t>
    </dgm:pt>
    <dgm:pt modelId="{A6F33B1C-8537-4411-973B-4CB9F287608B}" type="sibTrans" cxnId="{6E919134-783A-47CE-A129-DB7AE3D00233}">
      <dgm:prSet/>
      <dgm:spPr/>
      <dgm:t>
        <a:bodyPr/>
        <a:lstStyle/>
        <a:p>
          <a:pPr algn="ctr"/>
          <a:endParaRPr lang="en-US"/>
        </a:p>
      </dgm:t>
    </dgm:pt>
    <dgm:pt modelId="{5C234236-4E96-47B8-9E39-F0CF470BBA58}">
      <dgm:prSet custT="1"/>
      <dgm:spPr>
        <a:xfrm>
          <a:off x="1592862" y="2908501"/>
          <a:ext cx="1383357" cy="1383357"/>
        </a:xfr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r>
            <a:rPr lang="en-US" sz="1600" b="0" dirty="0">
              <a:ln>
                <a:noFill/>
              </a:ln>
              <a:solidFill>
                <a:schemeClr val="tx1"/>
              </a:solidFill>
              <a:latin typeface="Calibri" panose="020F0502020204030204" pitchFamily="34" charset="0"/>
              <a:ea typeface="+mn-ea"/>
              <a:cs typeface="+mn-cs"/>
            </a:rPr>
            <a:t>Loans</a:t>
          </a:r>
        </a:p>
      </dgm:t>
    </dgm:pt>
    <dgm:pt modelId="{0EBA8872-44CA-47B9-9592-B4D351015D3D}" type="parTrans" cxnId="{48D863E3-82F6-47D5-B7C1-30ACED293EAC}">
      <dgm:prSet/>
      <dgm:spPr>
        <a:xfrm rot="9000000">
          <a:off x="2983840" y="2876497"/>
          <a:ext cx="293655" cy="470341"/>
        </a:xfr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gn="ctr"/>
          <a:endParaRPr lang="en-US" b="1" dirty="0">
            <a:solidFill>
              <a:srgbClr val="FFFFFF"/>
            </a:solidFill>
            <a:latin typeface="Gill Sans MT"/>
            <a:ea typeface="+mn-ea"/>
            <a:cs typeface="+mn-cs"/>
          </a:endParaRPr>
        </a:p>
      </dgm:t>
    </dgm:pt>
    <dgm:pt modelId="{E79D931B-D42E-4623-BF7E-E3BBDCA6284C}" type="sibTrans" cxnId="{48D863E3-82F6-47D5-B7C1-30ACED293EAC}">
      <dgm:prSet/>
      <dgm:spPr/>
      <dgm:t>
        <a:bodyPr/>
        <a:lstStyle/>
        <a:p>
          <a:pPr algn="ctr"/>
          <a:endParaRPr lang="en-US"/>
        </a:p>
      </dgm:t>
    </dgm:pt>
    <dgm:pt modelId="{A027AB61-E303-4CFF-B156-C237157567DE}" type="pres">
      <dgm:prSet presAssocID="{E34FF2C6-F071-40B5-A3E8-A07F213E238D}" presName="Name0" presStyleCnt="0">
        <dgm:presLayoutVars>
          <dgm:chMax val="1"/>
          <dgm:dir/>
          <dgm:animLvl val="ctr"/>
          <dgm:resizeHandles val="exact"/>
        </dgm:presLayoutVars>
      </dgm:prSet>
      <dgm:spPr/>
      <dgm:t>
        <a:bodyPr/>
        <a:lstStyle/>
        <a:p>
          <a:endParaRPr lang="en-US"/>
        </a:p>
      </dgm:t>
    </dgm:pt>
    <dgm:pt modelId="{D8AA4CA3-5F28-48ED-A0E0-A632306F8BA2}" type="pres">
      <dgm:prSet presAssocID="{E7D31560-D74D-46E8-9C1F-80962CEE3C1A}" presName="centerShape" presStyleLbl="node0" presStyleIdx="0" presStyleCnt="1" custScaleX="130576" custScaleY="120041" custLinFactNeighborX="875" custLinFactNeighborY="8109"/>
      <dgm:spPr>
        <a:prstGeom prst="ellipse">
          <a:avLst/>
        </a:prstGeom>
      </dgm:spPr>
      <dgm:t>
        <a:bodyPr/>
        <a:lstStyle/>
        <a:p>
          <a:endParaRPr lang="en-US"/>
        </a:p>
      </dgm:t>
    </dgm:pt>
    <dgm:pt modelId="{D6930024-0A97-46F0-BB9B-FE2C4FEDAF7B}" type="pres">
      <dgm:prSet presAssocID="{CD2D9790-6D98-4C2C-8300-B0DB6507411E}" presName="parTrans" presStyleLbl="sibTrans2D1" presStyleIdx="0" presStyleCnt="3"/>
      <dgm:spPr>
        <a:prstGeom prst="rightArrow">
          <a:avLst>
            <a:gd name="adj1" fmla="val 60000"/>
            <a:gd name="adj2" fmla="val 50000"/>
          </a:avLst>
        </a:prstGeom>
      </dgm:spPr>
      <dgm:t>
        <a:bodyPr/>
        <a:lstStyle/>
        <a:p>
          <a:endParaRPr lang="en-US"/>
        </a:p>
      </dgm:t>
    </dgm:pt>
    <dgm:pt modelId="{225B4ECB-CAAE-42FA-B7E7-E3CAA9D6C28B}" type="pres">
      <dgm:prSet presAssocID="{CD2D9790-6D98-4C2C-8300-B0DB6507411E}" presName="connectorText" presStyleLbl="sibTrans2D1" presStyleIdx="0" presStyleCnt="3"/>
      <dgm:spPr/>
      <dgm:t>
        <a:bodyPr/>
        <a:lstStyle/>
        <a:p>
          <a:endParaRPr lang="en-US"/>
        </a:p>
      </dgm:t>
    </dgm:pt>
    <dgm:pt modelId="{2A084129-67F1-4FB8-B8D2-4BE8DA2092F6}" type="pres">
      <dgm:prSet presAssocID="{4F998A2E-551F-4BC5-96CC-34350E9DF9E3}" presName="node" presStyleLbl="node1" presStyleIdx="0" presStyleCnt="3" custScaleX="111064" custScaleY="106557" custRadScaleRad="90047" custRadScaleInc="987">
        <dgm:presLayoutVars>
          <dgm:bulletEnabled val="1"/>
        </dgm:presLayoutVars>
      </dgm:prSet>
      <dgm:spPr>
        <a:prstGeom prst="ellipse">
          <a:avLst/>
        </a:prstGeom>
      </dgm:spPr>
      <dgm:t>
        <a:bodyPr/>
        <a:lstStyle/>
        <a:p>
          <a:endParaRPr lang="en-US"/>
        </a:p>
      </dgm:t>
    </dgm:pt>
    <dgm:pt modelId="{F5D69CA5-9ABC-4CFC-92FC-B013D9400D29}" type="pres">
      <dgm:prSet presAssocID="{091E55E9-94B6-4961-A211-521438259D83}" presName="parTrans" presStyleLbl="sibTrans2D1" presStyleIdx="1" presStyleCnt="3"/>
      <dgm:spPr>
        <a:prstGeom prst="rightArrow">
          <a:avLst>
            <a:gd name="adj1" fmla="val 60000"/>
            <a:gd name="adj2" fmla="val 50000"/>
          </a:avLst>
        </a:prstGeom>
      </dgm:spPr>
      <dgm:t>
        <a:bodyPr/>
        <a:lstStyle/>
        <a:p>
          <a:endParaRPr lang="en-US"/>
        </a:p>
      </dgm:t>
    </dgm:pt>
    <dgm:pt modelId="{2970E406-E072-4F70-8764-9C243B7FB26B}" type="pres">
      <dgm:prSet presAssocID="{091E55E9-94B6-4961-A211-521438259D83}" presName="connectorText" presStyleLbl="sibTrans2D1" presStyleIdx="1" presStyleCnt="3"/>
      <dgm:spPr/>
      <dgm:t>
        <a:bodyPr/>
        <a:lstStyle/>
        <a:p>
          <a:endParaRPr lang="en-US"/>
        </a:p>
      </dgm:t>
    </dgm:pt>
    <dgm:pt modelId="{CE55D533-F82C-44F3-B08A-92DE01308F9A}" type="pres">
      <dgm:prSet presAssocID="{33A4030F-DB0C-4861-A583-9530AB723DEE}" presName="node" presStyleLbl="node1" presStyleIdx="1" presStyleCnt="3" custScaleX="118590" custScaleY="102240" custRadScaleRad="119945" custRadScaleInc="-16289">
        <dgm:presLayoutVars>
          <dgm:bulletEnabled val="1"/>
        </dgm:presLayoutVars>
      </dgm:prSet>
      <dgm:spPr>
        <a:prstGeom prst="ellipse">
          <a:avLst/>
        </a:prstGeom>
      </dgm:spPr>
      <dgm:t>
        <a:bodyPr/>
        <a:lstStyle/>
        <a:p>
          <a:endParaRPr lang="en-US"/>
        </a:p>
      </dgm:t>
    </dgm:pt>
    <dgm:pt modelId="{D99A8C25-DD92-4218-B39A-5F94426430BD}" type="pres">
      <dgm:prSet presAssocID="{0EBA8872-44CA-47B9-9592-B4D351015D3D}" presName="parTrans" presStyleLbl="sibTrans2D1" presStyleIdx="2" presStyleCnt="3"/>
      <dgm:spPr>
        <a:prstGeom prst="rightArrow">
          <a:avLst>
            <a:gd name="adj1" fmla="val 60000"/>
            <a:gd name="adj2" fmla="val 50000"/>
          </a:avLst>
        </a:prstGeom>
      </dgm:spPr>
      <dgm:t>
        <a:bodyPr/>
        <a:lstStyle/>
        <a:p>
          <a:endParaRPr lang="en-US"/>
        </a:p>
      </dgm:t>
    </dgm:pt>
    <dgm:pt modelId="{64C80ED7-5886-4B7E-A9E3-05BF021E6822}" type="pres">
      <dgm:prSet presAssocID="{0EBA8872-44CA-47B9-9592-B4D351015D3D}" presName="connectorText" presStyleLbl="sibTrans2D1" presStyleIdx="2" presStyleCnt="3"/>
      <dgm:spPr/>
      <dgm:t>
        <a:bodyPr/>
        <a:lstStyle/>
        <a:p>
          <a:endParaRPr lang="en-US"/>
        </a:p>
      </dgm:t>
    </dgm:pt>
    <dgm:pt modelId="{B33DC34A-AC45-4926-B779-8929155CB15C}" type="pres">
      <dgm:prSet presAssocID="{5C234236-4E96-47B8-9E39-F0CF470BBA58}" presName="node" presStyleLbl="node1" presStyleIdx="2" presStyleCnt="3" custScaleX="118040" custScaleY="102491" custRadScaleRad="116127" custRadScaleInc="18238">
        <dgm:presLayoutVars>
          <dgm:bulletEnabled val="1"/>
        </dgm:presLayoutVars>
      </dgm:prSet>
      <dgm:spPr>
        <a:prstGeom prst="ellipse">
          <a:avLst/>
        </a:prstGeom>
      </dgm:spPr>
      <dgm:t>
        <a:bodyPr/>
        <a:lstStyle/>
        <a:p>
          <a:endParaRPr lang="en-US"/>
        </a:p>
      </dgm:t>
    </dgm:pt>
  </dgm:ptLst>
  <dgm:cxnLst>
    <dgm:cxn modelId="{729BFEC6-F31E-4468-9C85-93252EFDBFC5}" type="presOf" srcId="{0EBA8872-44CA-47B9-9592-B4D351015D3D}" destId="{64C80ED7-5886-4B7E-A9E3-05BF021E6822}" srcOrd="1" destOrd="0" presId="urn:microsoft.com/office/officeart/2005/8/layout/radial5"/>
    <dgm:cxn modelId="{D5D08242-8D64-4411-B062-BD63C78591AE}" srcId="{E34FF2C6-F071-40B5-A3E8-A07F213E238D}" destId="{E7D31560-D74D-46E8-9C1F-80962CEE3C1A}" srcOrd="0" destOrd="0" parTransId="{0AF03908-11D7-4326-8B81-168207414C17}" sibTransId="{D0C1F6A8-596D-4827-9C98-5895A521C6C2}"/>
    <dgm:cxn modelId="{E12A7CAB-6F4B-42E0-B7C5-ACC0EEB41FD3}" type="presOf" srcId="{091E55E9-94B6-4961-A211-521438259D83}" destId="{F5D69CA5-9ABC-4CFC-92FC-B013D9400D29}" srcOrd="0" destOrd="0" presId="urn:microsoft.com/office/officeart/2005/8/layout/radial5"/>
    <dgm:cxn modelId="{496A72E4-EBC7-4A3F-8B93-42BCB0C85A35}" type="presOf" srcId="{4F998A2E-551F-4BC5-96CC-34350E9DF9E3}" destId="{2A084129-67F1-4FB8-B8D2-4BE8DA2092F6}" srcOrd="0" destOrd="0" presId="urn:microsoft.com/office/officeart/2005/8/layout/radial5"/>
    <dgm:cxn modelId="{48188547-09DE-440C-B8A5-BD6C17881A78}" type="presOf" srcId="{CD2D9790-6D98-4C2C-8300-B0DB6507411E}" destId="{D6930024-0A97-46F0-BB9B-FE2C4FEDAF7B}" srcOrd="0" destOrd="0" presId="urn:microsoft.com/office/officeart/2005/8/layout/radial5"/>
    <dgm:cxn modelId="{EE3CA7D0-3C58-4155-A1E5-AB267CCD769E}" type="presOf" srcId="{33A4030F-DB0C-4861-A583-9530AB723DEE}" destId="{CE55D533-F82C-44F3-B08A-92DE01308F9A}" srcOrd="0" destOrd="0" presId="urn:microsoft.com/office/officeart/2005/8/layout/radial5"/>
    <dgm:cxn modelId="{48D863E3-82F6-47D5-B7C1-30ACED293EAC}" srcId="{E7D31560-D74D-46E8-9C1F-80962CEE3C1A}" destId="{5C234236-4E96-47B8-9E39-F0CF470BBA58}" srcOrd="2" destOrd="0" parTransId="{0EBA8872-44CA-47B9-9592-B4D351015D3D}" sibTransId="{E79D931B-D42E-4623-BF7E-E3BBDCA6284C}"/>
    <dgm:cxn modelId="{AD71BE2A-CF7B-4B4A-9CFB-D250F802475B}" type="presOf" srcId="{5C234236-4E96-47B8-9E39-F0CF470BBA58}" destId="{B33DC34A-AC45-4926-B779-8929155CB15C}" srcOrd="0" destOrd="0" presId="urn:microsoft.com/office/officeart/2005/8/layout/radial5"/>
    <dgm:cxn modelId="{6E919134-783A-47CE-A129-DB7AE3D00233}" srcId="{E7D31560-D74D-46E8-9C1F-80962CEE3C1A}" destId="{33A4030F-DB0C-4861-A583-9530AB723DEE}" srcOrd="1" destOrd="0" parTransId="{091E55E9-94B6-4961-A211-521438259D83}" sibTransId="{A6F33B1C-8537-4411-973B-4CB9F287608B}"/>
    <dgm:cxn modelId="{D54E684A-3DA0-49B1-A5A1-5FD89998FB99}" type="presOf" srcId="{091E55E9-94B6-4961-A211-521438259D83}" destId="{2970E406-E072-4F70-8764-9C243B7FB26B}" srcOrd="1" destOrd="0" presId="urn:microsoft.com/office/officeart/2005/8/layout/radial5"/>
    <dgm:cxn modelId="{15506119-00CC-4EA7-A297-92E10729DB7E}" type="presOf" srcId="{E34FF2C6-F071-40B5-A3E8-A07F213E238D}" destId="{A027AB61-E303-4CFF-B156-C237157567DE}" srcOrd="0" destOrd="0" presId="urn:microsoft.com/office/officeart/2005/8/layout/radial5"/>
    <dgm:cxn modelId="{C935A44A-C226-4AD8-ADE0-6507975A2C41}" type="presOf" srcId="{E7D31560-D74D-46E8-9C1F-80962CEE3C1A}" destId="{D8AA4CA3-5F28-48ED-A0E0-A632306F8BA2}" srcOrd="0" destOrd="0" presId="urn:microsoft.com/office/officeart/2005/8/layout/radial5"/>
    <dgm:cxn modelId="{6106A0C6-88A7-4118-BACC-2601C8F2263C}" srcId="{E7D31560-D74D-46E8-9C1F-80962CEE3C1A}" destId="{4F998A2E-551F-4BC5-96CC-34350E9DF9E3}" srcOrd="0" destOrd="0" parTransId="{CD2D9790-6D98-4C2C-8300-B0DB6507411E}" sibTransId="{0EEA03C0-FC0F-4698-B2ED-532C5FC014EF}"/>
    <dgm:cxn modelId="{4EAC9E71-5EC0-4921-A335-04D5B3706234}" type="presOf" srcId="{CD2D9790-6D98-4C2C-8300-B0DB6507411E}" destId="{225B4ECB-CAAE-42FA-B7E7-E3CAA9D6C28B}" srcOrd="1" destOrd="0" presId="urn:microsoft.com/office/officeart/2005/8/layout/radial5"/>
    <dgm:cxn modelId="{F2C5194A-1355-4BA8-B2B4-A4D12C434C46}" type="presOf" srcId="{0EBA8872-44CA-47B9-9592-B4D351015D3D}" destId="{D99A8C25-DD92-4218-B39A-5F94426430BD}" srcOrd="0" destOrd="0" presId="urn:microsoft.com/office/officeart/2005/8/layout/radial5"/>
    <dgm:cxn modelId="{2BBCA573-6B42-4A9D-81FE-8AACA6331724}" type="presParOf" srcId="{A027AB61-E303-4CFF-B156-C237157567DE}" destId="{D8AA4CA3-5F28-48ED-A0E0-A632306F8BA2}" srcOrd="0" destOrd="0" presId="urn:microsoft.com/office/officeart/2005/8/layout/radial5"/>
    <dgm:cxn modelId="{917B67CA-5612-4E76-83FD-12B75EBA4BEA}" type="presParOf" srcId="{A027AB61-E303-4CFF-B156-C237157567DE}" destId="{D6930024-0A97-46F0-BB9B-FE2C4FEDAF7B}" srcOrd="1" destOrd="0" presId="urn:microsoft.com/office/officeart/2005/8/layout/radial5"/>
    <dgm:cxn modelId="{8E95F246-3EE0-469B-9BF5-B828C130D499}" type="presParOf" srcId="{D6930024-0A97-46F0-BB9B-FE2C4FEDAF7B}" destId="{225B4ECB-CAAE-42FA-B7E7-E3CAA9D6C28B}" srcOrd="0" destOrd="0" presId="urn:microsoft.com/office/officeart/2005/8/layout/radial5"/>
    <dgm:cxn modelId="{3B003549-2E8A-4F42-B2AE-C977F272F780}" type="presParOf" srcId="{A027AB61-E303-4CFF-B156-C237157567DE}" destId="{2A084129-67F1-4FB8-B8D2-4BE8DA2092F6}" srcOrd="2" destOrd="0" presId="urn:microsoft.com/office/officeart/2005/8/layout/radial5"/>
    <dgm:cxn modelId="{600595F6-A3AE-43FE-8D93-2443B76E1284}" type="presParOf" srcId="{A027AB61-E303-4CFF-B156-C237157567DE}" destId="{F5D69CA5-9ABC-4CFC-92FC-B013D9400D29}" srcOrd="3" destOrd="0" presId="urn:microsoft.com/office/officeart/2005/8/layout/radial5"/>
    <dgm:cxn modelId="{1F4D113B-D843-4AB4-9B8F-15CDB24D8AAC}" type="presParOf" srcId="{F5D69CA5-9ABC-4CFC-92FC-B013D9400D29}" destId="{2970E406-E072-4F70-8764-9C243B7FB26B}" srcOrd="0" destOrd="0" presId="urn:microsoft.com/office/officeart/2005/8/layout/radial5"/>
    <dgm:cxn modelId="{86374020-6C45-4D6C-94A1-B99B0890A9C5}" type="presParOf" srcId="{A027AB61-E303-4CFF-B156-C237157567DE}" destId="{CE55D533-F82C-44F3-B08A-92DE01308F9A}" srcOrd="4" destOrd="0" presId="urn:microsoft.com/office/officeart/2005/8/layout/radial5"/>
    <dgm:cxn modelId="{20046468-2C98-41DF-9268-C6E06D652687}" type="presParOf" srcId="{A027AB61-E303-4CFF-B156-C237157567DE}" destId="{D99A8C25-DD92-4218-B39A-5F94426430BD}" srcOrd="5" destOrd="0" presId="urn:microsoft.com/office/officeart/2005/8/layout/radial5"/>
    <dgm:cxn modelId="{6CB1FBB5-B4B4-4A68-B9FB-46E76D677524}" type="presParOf" srcId="{D99A8C25-DD92-4218-B39A-5F94426430BD}" destId="{64C80ED7-5886-4B7E-A9E3-05BF021E6822}" srcOrd="0" destOrd="0" presId="urn:microsoft.com/office/officeart/2005/8/layout/radial5"/>
    <dgm:cxn modelId="{8AEC0AD8-373D-4F37-BC3A-95B0FCF00DD9}" type="presParOf" srcId="{A027AB61-E303-4CFF-B156-C237157567DE}" destId="{B33DC34A-AC45-4926-B779-8929155CB15C}"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A4CA3-5F28-48ED-A0E0-A632306F8BA2}">
      <dsp:nvSpPr>
        <dsp:cNvPr id="0" name=""/>
        <dsp:cNvSpPr/>
      </dsp:nvSpPr>
      <dsp:spPr>
        <a:xfrm>
          <a:off x="3374901" y="2342621"/>
          <a:ext cx="1597647" cy="1468747"/>
        </a:xfrm>
        <a:prstGeom prst="ellipse">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0" kern="1200" dirty="0">
              <a:solidFill>
                <a:srgbClr val="000000"/>
              </a:solidFill>
              <a:latin typeface="Calibri" panose="020F0502020204030204" pitchFamily="34" charset="0"/>
              <a:ea typeface="+mn-ea"/>
              <a:cs typeface="+mn-cs"/>
            </a:rPr>
            <a:t>Financial Aid</a:t>
          </a:r>
        </a:p>
      </dsp:txBody>
      <dsp:txXfrm>
        <a:off x="3608871" y="2557714"/>
        <a:ext cx="1129707" cy="1038561"/>
      </dsp:txXfrm>
    </dsp:sp>
    <dsp:sp modelId="{D6930024-0A97-46F0-BB9B-FE2C4FEDAF7B}">
      <dsp:nvSpPr>
        <dsp:cNvPr id="0" name=""/>
        <dsp:cNvSpPr/>
      </dsp:nvSpPr>
      <dsp:spPr>
        <a:xfrm rot="16173494">
          <a:off x="3996391" y="1788121"/>
          <a:ext cx="338566" cy="489415"/>
        </a:xfrm>
        <a:prstGeom prst="rightArrow">
          <a:avLst>
            <a:gd name="adj1" fmla="val 60000"/>
            <a:gd name="adj2" fmla="val 5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b="1" kern="1200" dirty="0">
            <a:solidFill>
              <a:srgbClr val="FFFFFF"/>
            </a:solidFill>
            <a:latin typeface="Gill Sans MT"/>
            <a:ea typeface="+mn-ea"/>
            <a:cs typeface="+mn-cs"/>
          </a:endParaRPr>
        </a:p>
      </dsp:txBody>
      <dsp:txXfrm rot="10800000">
        <a:off x="4047568" y="1936787"/>
        <a:ext cx="236996" cy="293649"/>
      </dsp:txXfrm>
    </dsp:sp>
    <dsp:sp modelId="{2A084129-67F1-4FB8-B8D2-4BE8DA2092F6}">
      <dsp:nvSpPr>
        <dsp:cNvPr id="0" name=""/>
        <dsp:cNvSpPr/>
      </dsp:nvSpPr>
      <dsp:spPr>
        <a:xfrm>
          <a:off x="3357865" y="170033"/>
          <a:ext cx="1598718" cy="1533841"/>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a:solidFill>
                <a:schemeClr val="tx1"/>
              </a:solidFill>
              <a:latin typeface="Calibri" panose="020F0502020204030204" pitchFamily="34" charset="0"/>
              <a:ea typeface="+mn-ea"/>
              <a:cs typeface="+mn-cs"/>
            </a:rPr>
            <a:t>Federal Work-Study</a:t>
          </a:r>
        </a:p>
      </dsp:txBody>
      <dsp:txXfrm>
        <a:off x="3591992" y="394659"/>
        <a:ext cx="1130464" cy="1084589"/>
      </dsp:txXfrm>
    </dsp:sp>
    <dsp:sp modelId="{F5D69CA5-9ABC-4CFC-92FC-B013D9400D29}">
      <dsp:nvSpPr>
        <dsp:cNvPr id="0" name=""/>
        <dsp:cNvSpPr/>
      </dsp:nvSpPr>
      <dsp:spPr>
        <a:xfrm rot="770310">
          <a:off x="5083590" y="3078726"/>
          <a:ext cx="342951" cy="489415"/>
        </a:xfrm>
        <a:prstGeom prst="rightArrow">
          <a:avLst>
            <a:gd name="adj1" fmla="val 60000"/>
            <a:gd name="adj2" fmla="val 50000"/>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b="1" kern="1200" dirty="0">
            <a:solidFill>
              <a:srgbClr val="FFFFFF"/>
            </a:solidFill>
            <a:latin typeface="Gill Sans MT"/>
            <a:ea typeface="+mn-ea"/>
            <a:cs typeface="+mn-cs"/>
          </a:endParaRPr>
        </a:p>
      </dsp:txBody>
      <dsp:txXfrm>
        <a:off x="5084876" y="3165178"/>
        <a:ext cx="240066" cy="293649"/>
      </dsp:txXfrm>
    </dsp:sp>
    <dsp:sp modelId="{CE55D533-F82C-44F3-B08A-92DE01308F9A}">
      <dsp:nvSpPr>
        <dsp:cNvPr id="0" name=""/>
        <dsp:cNvSpPr/>
      </dsp:nvSpPr>
      <dsp:spPr>
        <a:xfrm>
          <a:off x="5551635" y="2849691"/>
          <a:ext cx="1707051" cy="1471700"/>
        </a:xfrm>
        <a:prstGeom prst="ellipse">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i="0" kern="1200" dirty="0">
              <a:solidFill>
                <a:srgbClr val="000000"/>
              </a:solidFill>
              <a:latin typeface="Calibri" panose="020F0502020204030204" pitchFamily="34" charset="0"/>
              <a:ea typeface="+mn-ea"/>
              <a:cs typeface="+mn-cs"/>
            </a:rPr>
            <a:t>Grants &amp; </a:t>
          </a:r>
          <a:r>
            <a:rPr lang="en-US" sz="1600" b="0" kern="1200" dirty="0">
              <a:solidFill>
                <a:srgbClr val="000000"/>
              </a:solidFill>
              <a:latin typeface="Calibri" panose="020F0502020204030204" pitchFamily="34" charset="0"/>
              <a:ea typeface="+mn-ea"/>
              <a:cs typeface="+mn-cs"/>
            </a:rPr>
            <a:t> Scholarships</a:t>
          </a:r>
          <a:br>
            <a:rPr lang="en-US" sz="1600" b="0" kern="1200" dirty="0">
              <a:solidFill>
                <a:srgbClr val="000000"/>
              </a:solidFill>
              <a:latin typeface="Calibri" panose="020F0502020204030204" pitchFamily="34" charset="0"/>
              <a:ea typeface="+mn-ea"/>
              <a:cs typeface="+mn-cs"/>
            </a:rPr>
          </a:br>
          <a:r>
            <a:rPr lang="en-US" sz="1600" b="0" kern="1200" dirty="0">
              <a:solidFill>
                <a:srgbClr val="000000"/>
              </a:solidFill>
              <a:latin typeface="Calibri" panose="020F0502020204030204" pitchFamily="34" charset="0"/>
              <a:ea typeface="+mn-ea"/>
              <a:cs typeface="+mn-cs"/>
            </a:rPr>
            <a:t>(Gift Aid)</a:t>
          </a:r>
        </a:p>
      </dsp:txBody>
      <dsp:txXfrm>
        <a:off x="5801627" y="3065216"/>
        <a:ext cx="1207067" cy="1040650"/>
      </dsp:txXfrm>
    </dsp:sp>
    <dsp:sp modelId="{D99A8C25-DD92-4218-B39A-5F94426430BD}">
      <dsp:nvSpPr>
        <dsp:cNvPr id="0" name=""/>
        <dsp:cNvSpPr/>
      </dsp:nvSpPr>
      <dsp:spPr>
        <a:xfrm rot="10139316">
          <a:off x="2912579" y="3044315"/>
          <a:ext cx="343027" cy="489415"/>
        </a:xfrm>
        <a:prstGeom prst="rightArrow">
          <a:avLst>
            <a:gd name="adj1" fmla="val 60000"/>
            <a:gd name="adj2" fmla="val 5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b="1" kern="1200" dirty="0">
            <a:solidFill>
              <a:srgbClr val="FFFFFF"/>
            </a:solidFill>
            <a:latin typeface="Gill Sans MT"/>
            <a:ea typeface="+mn-ea"/>
            <a:cs typeface="+mn-cs"/>
          </a:endParaRPr>
        </a:p>
      </dsp:txBody>
      <dsp:txXfrm rot="10800000">
        <a:off x="3014540" y="3132370"/>
        <a:ext cx="240119" cy="293649"/>
      </dsp:txXfrm>
    </dsp:sp>
    <dsp:sp modelId="{B33DC34A-AC45-4926-B779-8929155CB15C}">
      <dsp:nvSpPr>
        <dsp:cNvPr id="0" name=""/>
        <dsp:cNvSpPr/>
      </dsp:nvSpPr>
      <dsp:spPr>
        <a:xfrm>
          <a:off x="1078339" y="2776344"/>
          <a:ext cx="1699134" cy="1475313"/>
        </a:xfrm>
        <a:prstGeom prst="ellipse">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a:ln>
                <a:noFill/>
              </a:ln>
              <a:solidFill>
                <a:schemeClr val="tx1"/>
              </a:solidFill>
              <a:latin typeface="Calibri" panose="020F0502020204030204" pitchFamily="34" charset="0"/>
              <a:ea typeface="+mn-ea"/>
              <a:cs typeface="+mn-cs"/>
            </a:rPr>
            <a:t>Loans</a:t>
          </a:r>
        </a:p>
      </dsp:txBody>
      <dsp:txXfrm>
        <a:off x="1327171" y="2992399"/>
        <a:ext cx="1201470" cy="104320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9863" y="0"/>
            <a:ext cx="3044825" cy="465138"/>
          </a:xfrm>
          <a:prstGeom prst="rect">
            <a:avLst/>
          </a:prstGeom>
        </p:spPr>
        <p:txBody>
          <a:bodyPr vert="horz" lIns="91440" tIns="45720" rIns="91440" bIns="45720" rtlCol="0"/>
          <a:lstStyle>
            <a:lvl1pPr algn="r">
              <a:defRPr sz="1200"/>
            </a:lvl1pPr>
          </a:lstStyle>
          <a:p>
            <a:fld id="{66757F13-24E9-4DD8-9FDF-B1F3C1B20EE0}" type="datetimeFigureOut">
              <a:rPr lang="en-US" smtClean="0"/>
              <a:t>9/21/2022</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1440" tIns="45720" rIns="91440" bIns="45720" rtlCol="0" anchor="b"/>
          <a:lstStyle>
            <a:lvl1pPr algn="r">
              <a:defRPr sz="1200"/>
            </a:lvl1pPr>
          </a:lstStyle>
          <a:p>
            <a:fld id="{6C07462B-A216-4AD5-97C0-C1433A9D7322}" type="slidenum">
              <a:rPr lang="en-US" smtClean="0"/>
              <a:t>‹#›</a:t>
            </a:fld>
            <a:endParaRPr lang="en-US"/>
          </a:p>
        </p:txBody>
      </p:sp>
    </p:spTree>
    <p:extLst>
      <p:ext uri="{BB962C8B-B14F-4D97-AF65-F5344CB8AC3E}">
        <p14:creationId xmlns:p14="http://schemas.microsoft.com/office/powerpoint/2010/main" val="203515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buFont typeface="Arial" panose="020B0604020202020204" pitchFamily="34" charset="0"/>
              <a:buChar char="•"/>
            </a:pPr>
            <a:r>
              <a:rPr lang="en-US" b="1" dirty="0">
                <a:solidFill>
                  <a:schemeClr val="bg1"/>
                </a:solidFill>
                <a:latin typeface="Calibri" panose="020F0502020204030204" pitchFamily="34" charset="0"/>
              </a:rPr>
              <a:t>Subsidized and Unsubsidized Stafford Loans</a:t>
            </a:r>
          </a:p>
          <a:p>
            <a:pPr lvl="1" fontAlgn="auto">
              <a:spcAft>
                <a:spcPts val="0"/>
              </a:spcAft>
              <a:buFont typeface="Arial" panose="020B0604020202020204" pitchFamily="34" charset="0"/>
              <a:buChar char="•"/>
            </a:pPr>
            <a:r>
              <a:rPr lang="en-US" sz="2400" dirty="0">
                <a:solidFill>
                  <a:schemeClr val="bg1"/>
                </a:solidFill>
                <a:latin typeface="Calibri" panose="020F0502020204030204" pitchFamily="34" charset="0"/>
              </a:rPr>
              <a:t>Annual limit for freshman =$5,500 gross </a:t>
            </a:r>
          </a:p>
          <a:p>
            <a:pPr lvl="1" fontAlgn="auto">
              <a:spcAft>
                <a:spcPts val="0"/>
              </a:spcAft>
              <a:buFont typeface="Arial" panose="020B0604020202020204" pitchFamily="34" charset="0"/>
              <a:buChar char="•"/>
            </a:pPr>
            <a:r>
              <a:rPr lang="en-US" sz="2400" dirty="0">
                <a:solidFill>
                  <a:schemeClr val="bg1"/>
                </a:solidFill>
                <a:latin typeface="Calibri" panose="020F0502020204030204" pitchFamily="34" charset="0"/>
              </a:rPr>
              <a:t>* 3.76% interest rate, 1.069% loan fee  </a:t>
            </a:r>
          </a:p>
          <a:p>
            <a:pPr fontAlgn="auto">
              <a:spcAft>
                <a:spcPts val="0"/>
              </a:spcAft>
              <a:buFont typeface="Arial" panose="020B0604020202020204" pitchFamily="34" charset="0"/>
              <a:buChar char="•"/>
            </a:pPr>
            <a:r>
              <a:rPr lang="en-US" b="1" dirty="0">
                <a:solidFill>
                  <a:schemeClr val="bg1"/>
                </a:solidFill>
                <a:latin typeface="Calibri" panose="020F0502020204030204" pitchFamily="34" charset="0"/>
              </a:rPr>
              <a:t>Federal Parent Plus Loan </a:t>
            </a:r>
          </a:p>
          <a:p>
            <a:pPr lvl="1" fontAlgn="auto">
              <a:spcAft>
                <a:spcPts val="0"/>
              </a:spcAft>
              <a:buFont typeface="Arial" panose="020B0604020202020204" pitchFamily="34" charset="0"/>
              <a:buChar char="•"/>
            </a:pPr>
            <a:r>
              <a:rPr lang="en-US" sz="2400" dirty="0">
                <a:solidFill>
                  <a:schemeClr val="bg1"/>
                </a:solidFill>
                <a:latin typeface="Calibri" panose="020F0502020204030204" pitchFamily="34" charset="0"/>
              </a:rPr>
              <a:t>Annual limit = Student’s Cost of Attendance</a:t>
            </a:r>
          </a:p>
          <a:p>
            <a:pPr lvl="1" fontAlgn="auto">
              <a:spcAft>
                <a:spcPts val="0"/>
              </a:spcAft>
              <a:buFont typeface="Arial" panose="020B0604020202020204" pitchFamily="34" charset="0"/>
              <a:buChar char="•"/>
            </a:pPr>
            <a:r>
              <a:rPr lang="en-US" sz="2400" dirty="0">
                <a:solidFill>
                  <a:schemeClr val="bg1"/>
                </a:solidFill>
                <a:latin typeface="Calibri" panose="020F0502020204030204" pitchFamily="34" charset="0"/>
              </a:rPr>
              <a:t>* 6.31% interest rate, 4.276% loan fee </a:t>
            </a:r>
          </a:p>
          <a:p>
            <a:endParaRPr lang="en-US" dirty="0"/>
          </a:p>
        </p:txBody>
      </p:sp>
      <p:sp>
        <p:nvSpPr>
          <p:cNvPr id="4" name="Slide Number Placeholder 3"/>
          <p:cNvSpPr>
            <a:spLocks noGrp="1"/>
          </p:cNvSpPr>
          <p:nvPr>
            <p:ph type="sldNum" sz="quarter" idx="10"/>
          </p:nvPr>
        </p:nvSpPr>
        <p:spPr/>
        <p:txBody>
          <a:bodyPr/>
          <a:lstStyle/>
          <a:p>
            <a:fld id="{6C07462B-A216-4AD5-97C0-C1433A9D7322}" type="slidenum">
              <a:rPr lang="en-US" smtClean="0"/>
              <a:t>7</a:t>
            </a:fld>
            <a:endParaRPr lang="en-US"/>
          </a:p>
        </p:txBody>
      </p:sp>
    </p:spTree>
    <p:extLst>
      <p:ext uri="{BB962C8B-B14F-4D97-AF65-F5344CB8AC3E}">
        <p14:creationId xmlns:p14="http://schemas.microsoft.com/office/powerpoint/2010/main" val="353100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may use the same FSA for all children in college</a:t>
            </a:r>
          </a:p>
          <a:p>
            <a:endParaRPr lang="en-US" dirty="0"/>
          </a:p>
          <a:p>
            <a:r>
              <a:rPr lang="en-US" dirty="0"/>
              <a:t>Link at the end of the FAFSA for TAP- can submit 3-5</a:t>
            </a:r>
            <a:r>
              <a:rPr lang="en-US" baseline="0" dirty="0"/>
              <a:t> days after filing the FAFSA if you miss the link</a:t>
            </a:r>
            <a:endParaRPr lang="en-US" dirty="0"/>
          </a:p>
        </p:txBody>
      </p:sp>
      <p:sp>
        <p:nvSpPr>
          <p:cNvPr id="4" name="Slide Number Placeholder 3"/>
          <p:cNvSpPr>
            <a:spLocks noGrp="1"/>
          </p:cNvSpPr>
          <p:nvPr>
            <p:ph type="sldNum" sz="quarter" idx="10"/>
          </p:nvPr>
        </p:nvSpPr>
        <p:spPr/>
        <p:txBody>
          <a:bodyPr/>
          <a:lstStyle/>
          <a:p>
            <a:fld id="{6C07462B-A216-4AD5-97C0-C1433A9D7322}" type="slidenum">
              <a:rPr lang="en-US" smtClean="0"/>
              <a:t>8</a:t>
            </a:fld>
            <a:endParaRPr lang="en-US"/>
          </a:p>
        </p:txBody>
      </p:sp>
    </p:spTree>
    <p:extLst>
      <p:ext uri="{BB962C8B-B14F-4D97-AF65-F5344CB8AC3E}">
        <p14:creationId xmlns:p14="http://schemas.microsoft.com/office/powerpoint/2010/main" val="163590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Entering the FSA ID will allow the student to sign the FAFSA at the end without entering this information again</a:t>
            </a:r>
          </a:p>
        </p:txBody>
      </p:sp>
      <p:sp>
        <p:nvSpPr>
          <p:cNvPr id="4" name="Slide Number Placeholder 3"/>
          <p:cNvSpPr>
            <a:spLocks noGrp="1"/>
          </p:cNvSpPr>
          <p:nvPr>
            <p:ph type="sldNum" sz="quarter" idx="10"/>
          </p:nvPr>
        </p:nvSpPr>
        <p:spPr/>
        <p:txBody>
          <a:bodyPr/>
          <a:lstStyle/>
          <a:p>
            <a:fld id="{6C07462B-A216-4AD5-97C0-C1433A9D7322}" type="slidenum">
              <a:rPr lang="en-US" smtClean="0"/>
              <a:t>15</a:t>
            </a:fld>
            <a:endParaRPr lang="en-US"/>
          </a:p>
        </p:txBody>
      </p:sp>
    </p:spTree>
    <p:extLst>
      <p:ext uri="{BB962C8B-B14F-4D97-AF65-F5344CB8AC3E}">
        <p14:creationId xmlns:p14="http://schemas.microsoft.com/office/powerpoint/2010/main" val="15847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If you did not live with one parent more than the other, report the information for the parent who provided the most financial support. If parents are separated/divorced but still living in the same household, report information for both parents.</a:t>
            </a:r>
          </a:p>
          <a:p>
            <a:endParaRPr lang="en-US" dirty="0"/>
          </a:p>
        </p:txBody>
      </p:sp>
      <p:sp>
        <p:nvSpPr>
          <p:cNvPr id="4" name="Slide Number Placeholder 3"/>
          <p:cNvSpPr>
            <a:spLocks noGrp="1"/>
          </p:cNvSpPr>
          <p:nvPr>
            <p:ph type="sldNum" sz="quarter" idx="10"/>
          </p:nvPr>
        </p:nvSpPr>
        <p:spPr/>
        <p:txBody>
          <a:bodyPr/>
          <a:lstStyle/>
          <a:p>
            <a:fld id="{6C07462B-A216-4AD5-97C0-C1433A9D7322}" type="slidenum">
              <a:rPr lang="en-US" smtClean="0"/>
              <a:t>21</a:t>
            </a:fld>
            <a:endParaRPr lang="en-US"/>
          </a:p>
        </p:txBody>
      </p:sp>
    </p:spTree>
    <p:extLst>
      <p:ext uri="{BB962C8B-B14F-4D97-AF65-F5344CB8AC3E}">
        <p14:creationId xmlns:p14="http://schemas.microsoft.com/office/powerpoint/2010/main" val="397083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sibling FAFSA</a:t>
            </a:r>
          </a:p>
          <a:p>
            <a:endParaRPr lang="en-US" dirty="0"/>
          </a:p>
          <a:p>
            <a:r>
              <a:rPr lang="en-US" dirty="0"/>
              <a:t>Will also have link to TAP</a:t>
            </a:r>
          </a:p>
        </p:txBody>
      </p:sp>
      <p:sp>
        <p:nvSpPr>
          <p:cNvPr id="4" name="Slide Number Placeholder 3"/>
          <p:cNvSpPr>
            <a:spLocks noGrp="1"/>
          </p:cNvSpPr>
          <p:nvPr>
            <p:ph type="sldNum" sz="quarter" idx="10"/>
          </p:nvPr>
        </p:nvSpPr>
        <p:spPr/>
        <p:txBody>
          <a:bodyPr/>
          <a:lstStyle/>
          <a:p>
            <a:fld id="{6C07462B-A216-4AD5-97C0-C1433A9D7322}" type="slidenum">
              <a:rPr lang="en-US" smtClean="0"/>
              <a:t>28</a:t>
            </a:fld>
            <a:endParaRPr lang="en-US"/>
          </a:p>
        </p:txBody>
      </p:sp>
    </p:spTree>
    <p:extLst>
      <p:ext uri="{BB962C8B-B14F-4D97-AF65-F5344CB8AC3E}">
        <p14:creationId xmlns:p14="http://schemas.microsoft.com/office/powerpoint/2010/main" val="4291771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9" name="Picture 9" descr="ppthorizbottom-shade"/>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p:spPr>
      </p:pic>
      <p:sp>
        <p:nvSpPr>
          <p:cNvPr id="5123" name="Rectangle 3"/>
          <p:cNvSpPr>
            <a:spLocks noGrp="1" noChangeArrowheads="1"/>
          </p:cNvSpPr>
          <p:nvPr>
            <p:ph type="ctrTitle"/>
          </p:nvPr>
        </p:nvSpPr>
        <p:spPr>
          <a:xfrm>
            <a:off x="685800" y="990600"/>
            <a:ext cx="7772400" cy="1470025"/>
          </a:xfrm>
        </p:spPr>
        <p:txBody>
          <a:bodyPr/>
          <a:lstStyle>
            <a:lvl1pPr>
              <a:defRPr/>
            </a:lvl1pPr>
          </a:lstStyle>
          <a:p>
            <a:r>
              <a:rPr lang="en-US"/>
              <a:t>Click to edit Master title style</a:t>
            </a:r>
          </a:p>
        </p:txBody>
      </p:sp>
      <p:sp>
        <p:nvSpPr>
          <p:cNvPr id="5124" name="Rectangle 4"/>
          <p:cNvSpPr>
            <a:spLocks noGrp="1" noChangeArrowheads="1"/>
          </p:cNvSpPr>
          <p:nvPr>
            <p:ph type="subTitle" idx="1"/>
          </p:nvPr>
        </p:nvSpPr>
        <p:spPr>
          <a:xfrm>
            <a:off x="1371600" y="2743200"/>
            <a:ext cx="6400800" cy="1752600"/>
          </a:xfrm>
        </p:spPr>
        <p:txBody>
          <a:bodyPr/>
          <a:lstStyle>
            <a:lvl1pPr marL="0" indent="0" algn="ctr">
              <a:buFontTx/>
              <a:buNone/>
              <a:defRPr/>
            </a:lvl1pPr>
          </a:lstStyle>
          <a:p>
            <a:r>
              <a:rPr lang="en-US"/>
              <a:t>Click to edit Master subtitle style</a:t>
            </a:r>
          </a:p>
        </p:txBody>
      </p:sp>
      <p:sp>
        <p:nvSpPr>
          <p:cNvPr id="5125" name="Rectangle 5"/>
          <p:cNvSpPr>
            <a:spLocks noGrp="1" noChangeArrowheads="1"/>
          </p:cNvSpPr>
          <p:nvPr>
            <p:ph type="dt" sz="half" idx="2"/>
          </p:nvPr>
        </p:nvSpPr>
        <p:spPr>
          <a:xfrm>
            <a:off x="457200" y="6245225"/>
            <a:ext cx="1143000" cy="476250"/>
          </a:xfrm>
        </p:spPr>
        <p:txBody>
          <a:bodyPr/>
          <a:lstStyle>
            <a:lvl1pPr>
              <a:defRPr/>
            </a:lvl1pPr>
          </a:lstStyle>
          <a:p>
            <a:fld id="{F895F4F6-5FD3-4838-8EFE-94319BEB9F1E}" type="datetimeFigureOut">
              <a:rPr lang="en-US" smtClean="0"/>
              <a:pPr/>
              <a:t>9/21/2022</a:t>
            </a:fld>
            <a:endParaRPr lang="en-US" dirty="0"/>
          </a:p>
        </p:txBody>
      </p:sp>
      <p:sp>
        <p:nvSpPr>
          <p:cNvPr id="5126" name="Rectangle 6"/>
          <p:cNvSpPr>
            <a:spLocks noGrp="1" noChangeArrowheads="1"/>
          </p:cNvSpPr>
          <p:nvPr>
            <p:ph type="ftr" sz="quarter" idx="3"/>
          </p:nvPr>
        </p:nvSpPr>
        <p:spPr>
          <a:xfrm>
            <a:off x="3276600" y="5562600"/>
            <a:ext cx="2895600" cy="476250"/>
          </a:xfrm>
        </p:spPr>
        <p:txBody>
          <a:bodyPr/>
          <a:lstStyle>
            <a:lvl1pPr>
              <a:defRPr/>
            </a:lvl1pPr>
          </a:lstStyle>
          <a:p>
            <a:endParaRPr lang="en-US" dirty="0"/>
          </a:p>
        </p:txBody>
      </p:sp>
      <p:sp>
        <p:nvSpPr>
          <p:cNvPr id="5127" name="Rectangle 7"/>
          <p:cNvSpPr>
            <a:spLocks noGrp="1" noChangeArrowheads="1"/>
          </p:cNvSpPr>
          <p:nvPr>
            <p:ph type="sldNum" sz="quarter" idx="4"/>
          </p:nvPr>
        </p:nvSpPr>
        <p:spPr>
          <a:xfrm>
            <a:off x="7467600" y="6245225"/>
            <a:ext cx="1219200" cy="476250"/>
          </a:xfrm>
        </p:spPr>
        <p:txBody>
          <a:bodyPr/>
          <a:lstStyle>
            <a:lvl1pPr>
              <a:defRPr/>
            </a:lvl1pPr>
          </a:lstStyle>
          <a:p>
            <a:fld id="{E326733A-8D66-41F0-86BE-55E65C59565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895F4F6-5FD3-4838-8EFE-94319BEB9F1E}" type="datetimeFigureOut">
              <a:rPr lang="en-US" smtClean="0"/>
              <a:pPr/>
              <a:t>9/21/2022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326733A-8D66-41F0-86BE-55E65C59565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59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059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895F4F6-5FD3-4838-8EFE-94319BEB9F1E}" type="datetimeFigureOut">
              <a:rPr lang="en-US" smtClean="0"/>
              <a:pPr/>
              <a:t>9/21/2022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326733A-8D66-41F0-86BE-55E65C59565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895F4F6-5FD3-4838-8EFE-94319BEB9F1E}" type="datetimeFigureOut">
              <a:rPr lang="en-US" smtClean="0"/>
              <a:pPr/>
              <a:t>9/21/2022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326733A-8D66-41F0-86BE-55E65C59565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895F4F6-5FD3-4838-8EFE-94319BEB9F1E}" type="datetimeFigureOut">
              <a:rPr lang="en-US" smtClean="0"/>
              <a:pPr/>
              <a:t>9/21/2022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326733A-8D66-41F0-86BE-55E65C59565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F895F4F6-5FD3-4838-8EFE-94319BEB9F1E}" type="datetimeFigureOut">
              <a:rPr lang="en-US" smtClean="0"/>
              <a:pPr/>
              <a:t>9/21/2022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326733A-8D66-41F0-86BE-55E65C59565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F895F4F6-5FD3-4838-8EFE-94319BEB9F1E}" type="datetimeFigureOut">
              <a:rPr lang="en-US" smtClean="0"/>
              <a:pPr/>
              <a:t>9/21/2022</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326733A-8D66-41F0-86BE-55E65C59565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895F4F6-5FD3-4838-8EFE-94319BEB9F1E}" type="datetimeFigureOut">
              <a:rPr lang="en-US" smtClean="0"/>
              <a:pPr/>
              <a:t>9/21/2022</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326733A-8D66-41F0-86BE-55E65C59565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895F4F6-5FD3-4838-8EFE-94319BEB9F1E}" type="datetimeFigureOut">
              <a:rPr lang="en-US" smtClean="0"/>
              <a:pPr/>
              <a:t>9/21/2022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326733A-8D66-41F0-86BE-55E65C59565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895F4F6-5FD3-4838-8EFE-94319BEB9F1E}" type="datetimeFigureOut">
              <a:rPr lang="en-US" smtClean="0"/>
              <a:pPr/>
              <a:t>9/21/2022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326733A-8D66-41F0-86BE-55E65C59565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895F4F6-5FD3-4838-8EFE-94319BEB9F1E}" type="datetimeFigureOut">
              <a:rPr lang="en-US" smtClean="0"/>
              <a:pPr/>
              <a:t>9/21/2022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326733A-8D66-41F0-86BE-55E65C59565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105" name="Picture 9" descr="ppthorizbottom-shade"/>
          <p:cNvPicPr>
            <a:picLocks noChangeAspect="1" noChangeArrowheads="1"/>
          </p:cNvPicPr>
          <p:nvPr/>
        </p:nvPicPr>
        <p:blipFill>
          <a:blip r:embed="rId13" cstate="print"/>
          <a:srcRect/>
          <a:stretch>
            <a:fillRect/>
          </a:stretch>
        </p:blipFill>
        <p:spPr bwMode="auto">
          <a:xfrm>
            <a:off x="0" y="-3175"/>
            <a:ext cx="9144000" cy="6864350"/>
          </a:xfrm>
          <a:prstGeom prst="rect">
            <a:avLst/>
          </a:prstGeom>
          <a:noFill/>
        </p:spPr>
      </p:pic>
      <p:sp>
        <p:nvSpPr>
          <p:cNvPr id="4099" name="Rectangle 3"/>
          <p:cNvSpPr>
            <a:spLocks noGrp="1" noChangeArrowheads="1"/>
          </p:cNvSpPr>
          <p:nvPr>
            <p:ph type="title"/>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00" name="Rectangle 4"/>
          <p:cNvSpPr>
            <a:spLocks noGrp="1" noChangeArrowheads="1"/>
          </p:cNvSpPr>
          <p:nvPr>
            <p:ph type="body" idx="1"/>
          </p:nvPr>
        </p:nvSpPr>
        <p:spPr bwMode="auto">
          <a:xfrm>
            <a:off x="228600" y="1219200"/>
            <a:ext cx="8686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1" name="Rectangle 5"/>
          <p:cNvSpPr>
            <a:spLocks noGrp="1" noChangeArrowheads="1"/>
          </p:cNvSpPr>
          <p:nvPr>
            <p:ph type="dt" sz="half" idx="2"/>
          </p:nvPr>
        </p:nvSpPr>
        <p:spPr bwMode="auto">
          <a:xfrm>
            <a:off x="457200" y="6245225"/>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F895F4F6-5FD3-4838-8EFE-94319BEB9F1E}" type="datetimeFigureOut">
              <a:rPr lang="en-US" smtClean="0"/>
              <a:pPr/>
              <a:t>9/21/2022</a:t>
            </a:fld>
            <a:endParaRPr lang="en-US" dirty="0"/>
          </a:p>
        </p:txBody>
      </p:sp>
      <p:sp>
        <p:nvSpPr>
          <p:cNvPr id="4102" name="Rectangle 6"/>
          <p:cNvSpPr>
            <a:spLocks noGrp="1" noChangeArrowheads="1"/>
          </p:cNvSpPr>
          <p:nvPr>
            <p:ph type="ftr" sz="quarter" idx="3"/>
          </p:nvPr>
        </p:nvSpPr>
        <p:spPr bwMode="auto">
          <a:xfrm>
            <a:off x="3429000" y="55435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dirty="0"/>
          </a:p>
        </p:txBody>
      </p:sp>
      <p:sp>
        <p:nvSpPr>
          <p:cNvPr id="4103" name="Rectangle 7"/>
          <p:cNvSpPr>
            <a:spLocks noGrp="1" noChangeArrowheads="1"/>
          </p:cNvSpPr>
          <p:nvPr>
            <p:ph type="sldNum" sz="quarter" idx="4"/>
          </p:nvPr>
        </p:nvSpPr>
        <p:spPr bwMode="auto">
          <a:xfrm>
            <a:off x="7696200" y="6248400"/>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E326733A-8D66-41F0-86BE-55E65C59565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5500" b="1">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ill Sans MT" pitchFamily="34" charset="0"/>
        </a:defRPr>
      </a:lvl2pPr>
      <a:lvl3pPr algn="ctr" rtl="0" eaLnBrk="1" fontAlgn="base" hangingPunct="1">
        <a:spcBef>
          <a:spcPct val="0"/>
        </a:spcBef>
        <a:spcAft>
          <a:spcPct val="0"/>
        </a:spcAft>
        <a:defRPr sz="4400">
          <a:solidFill>
            <a:schemeClr val="bg1"/>
          </a:solidFill>
          <a:latin typeface="Gill Sans MT" pitchFamily="34" charset="0"/>
        </a:defRPr>
      </a:lvl3pPr>
      <a:lvl4pPr algn="ctr" rtl="0" eaLnBrk="1" fontAlgn="base" hangingPunct="1">
        <a:spcBef>
          <a:spcPct val="0"/>
        </a:spcBef>
        <a:spcAft>
          <a:spcPct val="0"/>
        </a:spcAft>
        <a:defRPr sz="4400">
          <a:solidFill>
            <a:schemeClr val="bg1"/>
          </a:solidFill>
          <a:latin typeface="Gill Sans MT" pitchFamily="34" charset="0"/>
        </a:defRPr>
      </a:lvl4pPr>
      <a:lvl5pPr algn="ctr" rtl="0" eaLnBrk="1" fontAlgn="base" hangingPunct="1">
        <a:spcBef>
          <a:spcPct val="0"/>
        </a:spcBef>
        <a:spcAft>
          <a:spcPct val="0"/>
        </a:spcAft>
        <a:defRPr sz="4400">
          <a:solidFill>
            <a:schemeClr val="bg1"/>
          </a:solidFill>
          <a:latin typeface="Gill Sans MT" pitchFamily="34" charset="0"/>
        </a:defRPr>
      </a:lvl5pPr>
      <a:lvl6pPr marL="457200" algn="ctr" rtl="0" eaLnBrk="1" fontAlgn="base" hangingPunct="1">
        <a:spcBef>
          <a:spcPct val="0"/>
        </a:spcBef>
        <a:spcAft>
          <a:spcPct val="0"/>
        </a:spcAft>
        <a:defRPr sz="4400">
          <a:solidFill>
            <a:schemeClr val="bg1"/>
          </a:solidFill>
          <a:latin typeface="Gill Sans MT" pitchFamily="34" charset="0"/>
        </a:defRPr>
      </a:lvl6pPr>
      <a:lvl7pPr marL="914400" algn="ctr" rtl="0" eaLnBrk="1" fontAlgn="base" hangingPunct="1">
        <a:spcBef>
          <a:spcPct val="0"/>
        </a:spcBef>
        <a:spcAft>
          <a:spcPct val="0"/>
        </a:spcAft>
        <a:defRPr sz="4400">
          <a:solidFill>
            <a:schemeClr val="bg1"/>
          </a:solidFill>
          <a:latin typeface="Gill Sans MT" pitchFamily="34" charset="0"/>
        </a:defRPr>
      </a:lvl7pPr>
      <a:lvl8pPr marL="1371600" algn="ctr" rtl="0" eaLnBrk="1" fontAlgn="base" hangingPunct="1">
        <a:spcBef>
          <a:spcPct val="0"/>
        </a:spcBef>
        <a:spcAft>
          <a:spcPct val="0"/>
        </a:spcAft>
        <a:defRPr sz="4400">
          <a:solidFill>
            <a:schemeClr val="bg1"/>
          </a:solidFill>
          <a:latin typeface="Gill Sans MT" pitchFamily="34" charset="0"/>
        </a:defRPr>
      </a:lvl8pPr>
      <a:lvl9pPr marL="1828800" algn="ctr" rtl="0" eaLnBrk="1" fontAlgn="base" hangingPunct="1">
        <a:spcBef>
          <a:spcPct val="0"/>
        </a:spcBef>
        <a:spcAft>
          <a:spcPct val="0"/>
        </a:spcAft>
        <a:defRPr sz="4400">
          <a:solidFill>
            <a:schemeClr val="bg1"/>
          </a:solidFill>
          <a:latin typeface="Gill Sans MT"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Font typeface="Courier New"/>
        <a:buChar char="o"/>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FS@hofstra.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sss.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www.irs.gov/transcrip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hesc.ny.gov/" TargetMode="External"/><Relationship Id="rId2" Type="http://schemas.openxmlformats.org/officeDocument/2006/relationships/hyperlink" Target="https://studentaid.ed.gov/sa/" TargetMode="External"/><Relationship Id="rId1" Type="http://schemas.openxmlformats.org/officeDocument/2006/relationships/slideLayout" Target="../slideLayouts/slideLayout2.xml"/><Relationship Id="rId4" Type="http://schemas.openxmlformats.org/officeDocument/2006/relationships/hyperlink" Target="http://www.finaid.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udentaid.gov/FSAI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hesc.ny.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524000"/>
          </a:xfrm>
        </p:spPr>
        <p:txBody>
          <a:bodyPr/>
          <a:lstStyle/>
          <a:p>
            <a:r>
              <a:rPr lang="en-US" sz="6000">
                <a:latin typeface="Calibri" panose="020F0502020204030204" pitchFamily="34" charset="0"/>
              </a:rPr>
              <a:t>2023-2024</a:t>
            </a:r>
            <a:r>
              <a:rPr lang="en-US" sz="6000" dirty="0">
                <a:latin typeface="Calibri" panose="020F0502020204030204" pitchFamily="34" charset="0"/>
              </a:rPr>
              <a:t/>
            </a:r>
            <a:br>
              <a:rPr lang="en-US" sz="6000" dirty="0">
                <a:latin typeface="Calibri" panose="020F0502020204030204" pitchFamily="34" charset="0"/>
              </a:rPr>
            </a:br>
            <a:r>
              <a:rPr lang="en-US" sz="6000" dirty="0">
                <a:latin typeface="Calibri" panose="020F0502020204030204" pitchFamily="34" charset="0"/>
              </a:rPr>
              <a:t>FAFSA Filing</a:t>
            </a:r>
          </a:p>
        </p:txBody>
      </p:sp>
      <p:sp>
        <p:nvSpPr>
          <p:cNvPr id="6" name="Rectangle 5"/>
          <p:cNvSpPr/>
          <p:nvPr/>
        </p:nvSpPr>
        <p:spPr>
          <a:xfrm>
            <a:off x="2308025" y="4876800"/>
            <a:ext cx="4572000" cy="1200329"/>
          </a:xfrm>
          <a:prstGeom prst="rect">
            <a:avLst/>
          </a:prstGeom>
        </p:spPr>
        <p:txBody>
          <a:bodyPr>
            <a:spAutoFit/>
          </a:bodyPr>
          <a:lstStyle/>
          <a:p>
            <a:pPr algn="ctr">
              <a:defRPr/>
            </a:pPr>
            <a:r>
              <a:rPr lang="en-US" sz="2400" dirty="0">
                <a:solidFill>
                  <a:schemeClr val="bg1"/>
                </a:solidFill>
                <a:latin typeface="Calibri" panose="020F0502020204030204" pitchFamily="34" charset="0"/>
              </a:rPr>
              <a:t>Office of Student Financial Services</a:t>
            </a:r>
          </a:p>
          <a:p>
            <a:pPr algn="ctr">
              <a:defRPr/>
            </a:pPr>
            <a:r>
              <a:rPr lang="en-US" sz="2400" dirty="0">
                <a:solidFill>
                  <a:schemeClr val="bg1"/>
                </a:solidFill>
                <a:latin typeface="Calibri" panose="020F0502020204030204" pitchFamily="34" charset="0"/>
              </a:rPr>
              <a:t>206 Memorial Hall </a:t>
            </a:r>
          </a:p>
          <a:p>
            <a:pPr algn="ctr">
              <a:defRPr/>
            </a:pPr>
            <a:r>
              <a:rPr lang="en-US" sz="2400" b="1" dirty="0">
                <a:latin typeface="Calibri" panose="020F0502020204030204" pitchFamily="34" charset="0"/>
                <a:hlinkClick r:id="rId2"/>
              </a:rPr>
              <a:t>SFS@hofstra.edu</a:t>
            </a:r>
            <a:endParaRPr lang="en-US" sz="2400" dirty="0">
              <a:latin typeface="Calibri" panose="020F0502020204030204" pitchFamily="34" charset="0"/>
            </a:endParaRPr>
          </a:p>
        </p:txBody>
      </p:sp>
      <p:pic>
        <p:nvPicPr>
          <p:cNvPr id="8" name="Picture 5" descr="memorial hall sfs p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8025" y="2009603"/>
            <a:ext cx="4572000" cy="263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60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00200"/>
          </a:xfrm>
        </p:spPr>
        <p:txBody>
          <a:bodyPr/>
          <a:lstStyle/>
          <a:p>
            <a:r>
              <a:rPr lang="en-US" dirty="0">
                <a:latin typeface="Calibri" panose="020F0502020204030204" pitchFamily="34" charset="0"/>
              </a:rPr>
              <a:t>Who is eligible for </a:t>
            </a:r>
            <a:br>
              <a:rPr lang="en-US" dirty="0">
                <a:latin typeface="Calibri" panose="020F0502020204030204" pitchFamily="34" charset="0"/>
              </a:rPr>
            </a:br>
            <a:r>
              <a:rPr lang="en-US" dirty="0">
                <a:latin typeface="Calibri" panose="020F0502020204030204" pitchFamily="34" charset="0"/>
              </a:rPr>
              <a:t>Federal Aid?</a:t>
            </a:r>
          </a:p>
        </p:txBody>
      </p:sp>
      <p:sp>
        <p:nvSpPr>
          <p:cNvPr id="3" name="Content Placeholder 2"/>
          <p:cNvSpPr>
            <a:spLocks noGrp="1"/>
          </p:cNvSpPr>
          <p:nvPr>
            <p:ph idx="1"/>
          </p:nvPr>
        </p:nvSpPr>
        <p:spPr>
          <a:xfrm>
            <a:off x="228599" y="1828800"/>
            <a:ext cx="8610601" cy="3733800"/>
          </a:xfrm>
        </p:spPr>
        <p:txBody>
          <a:bodyPr/>
          <a:lstStyle/>
          <a:p>
            <a:pPr>
              <a:spcBef>
                <a:spcPts val="0"/>
              </a:spcBef>
            </a:pPr>
            <a:r>
              <a:rPr lang="en-US" sz="2200" dirty="0">
                <a:latin typeface="Calibri" panose="020F0502020204030204" pitchFamily="34" charset="0"/>
              </a:rPr>
              <a:t>U.S. citizens and eligible non-citizens, such as permanent residents, are eligible to file the FAFSA and receive Federal Aid</a:t>
            </a:r>
          </a:p>
          <a:p>
            <a:pPr>
              <a:spcBef>
                <a:spcPts val="0"/>
              </a:spcBef>
            </a:pPr>
            <a:endParaRPr lang="en-US" sz="2200" dirty="0">
              <a:latin typeface="Calibri" panose="020F0502020204030204" pitchFamily="34" charset="0"/>
            </a:endParaRPr>
          </a:p>
          <a:p>
            <a:pPr>
              <a:spcBef>
                <a:spcPts val="0"/>
              </a:spcBef>
            </a:pPr>
            <a:r>
              <a:rPr lang="en-US" sz="2200" dirty="0">
                <a:latin typeface="Calibri" panose="020F0502020204030204" pitchFamily="34" charset="0"/>
              </a:rPr>
              <a:t>Males between the ages of 18 and 25 must register </a:t>
            </a:r>
            <a:br>
              <a:rPr lang="en-US" sz="2200" dirty="0">
                <a:latin typeface="Calibri" panose="020F0502020204030204" pitchFamily="34" charset="0"/>
              </a:rPr>
            </a:br>
            <a:r>
              <a:rPr lang="en-US" sz="2200" dirty="0">
                <a:latin typeface="Calibri" panose="020F0502020204030204" pitchFamily="34" charset="0"/>
              </a:rPr>
              <a:t>with Selective Service </a:t>
            </a:r>
            <a:r>
              <a:rPr lang="en-US" sz="2200" dirty="0">
                <a:latin typeface="Calibri" panose="020F0502020204030204" pitchFamily="34" charset="0"/>
                <a:hlinkClick r:id="rId2"/>
              </a:rPr>
              <a:t>www.sss.gov</a:t>
            </a:r>
            <a:r>
              <a:rPr lang="en-US" sz="2200" dirty="0">
                <a:latin typeface="Calibri" panose="020F0502020204030204" pitchFamily="34" charset="0"/>
              </a:rPr>
              <a:t>  </a:t>
            </a:r>
          </a:p>
          <a:p>
            <a:pPr>
              <a:spcBef>
                <a:spcPts val="0"/>
              </a:spcBef>
            </a:pPr>
            <a:endParaRPr lang="en-US" sz="2200" dirty="0">
              <a:latin typeface="Calibri" panose="020F0502020204030204" pitchFamily="34" charset="0"/>
            </a:endParaRPr>
          </a:p>
          <a:p>
            <a:pPr>
              <a:spcBef>
                <a:spcPts val="0"/>
              </a:spcBef>
            </a:pPr>
            <a:r>
              <a:rPr lang="en-US" sz="2200" dirty="0">
                <a:latin typeface="Calibri" panose="020F0502020204030204" pitchFamily="34" charset="0"/>
              </a:rPr>
              <a:t>Students must have a valid Social Security Number</a:t>
            </a:r>
          </a:p>
          <a:p>
            <a:pPr lvl="1">
              <a:spcBef>
                <a:spcPts val="0"/>
              </a:spcBef>
            </a:pPr>
            <a:r>
              <a:rPr lang="en-US" sz="2200" dirty="0">
                <a:latin typeface="Calibri" panose="020F0502020204030204" pitchFamily="34" charset="0"/>
              </a:rPr>
              <a:t>If a parent does not have a SSN, enter zeroes on the FAFSA</a:t>
            </a:r>
          </a:p>
          <a:p>
            <a:pPr>
              <a:spcBef>
                <a:spcPts val="0"/>
              </a:spcBef>
            </a:pPr>
            <a:endParaRPr lang="en-US" sz="2200" dirty="0">
              <a:latin typeface="Calibri" panose="020F0502020204030204" pitchFamily="34" charset="0"/>
            </a:endParaRPr>
          </a:p>
          <a:p>
            <a:pPr>
              <a:spcBef>
                <a:spcPts val="0"/>
              </a:spcBef>
            </a:pPr>
            <a:r>
              <a:rPr lang="en-US" sz="2200" dirty="0">
                <a:latin typeface="Calibri" panose="020F0502020204030204" pitchFamily="34" charset="0"/>
              </a:rPr>
              <a:t>Deferred Action (DACA) students are not eligible to file a FAFSA and are not eligible for federal financial aid.</a:t>
            </a:r>
          </a:p>
          <a:p>
            <a:pPr>
              <a:spcBef>
                <a:spcPts val="0"/>
              </a:spcBef>
            </a:pPr>
            <a:endParaRPr lang="en-US" sz="2400" dirty="0">
              <a:latin typeface="Calibri" panose="020F0502020204030204" pitchFamily="34" charset="0"/>
            </a:endParaRPr>
          </a:p>
        </p:txBody>
      </p:sp>
    </p:spTree>
    <p:extLst>
      <p:ext uri="{BB962C8B-B14F-4D97-AF65-F5344CB8AC3E}">
        <p14:creationId xmlns:p14="http://schemas.microsoft.com/office/powerpoint/2010/main" val="32490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4" y="1371600"/>
            <a:ext cx="8382000" cy="3657600"/>
          </a:xfrm>
        </p:spPr>
        <p:txBody>
          <a:bodyPr>
            <a:normAutofit/>
          </a:bodyPr>
          <a:lstStyle/>
          <a:p>
            <a:pPr>
              <a:spcAft>
                <a:spcPts val="1200"/>
              </a:spcAft>
            </a:pPr>
            <a:r>
              <a:rPr lang="en-US" sz="2400" dirty="0">
                <a:latin typeface="Calibri" panose="020F0502020204030204" pitchFamily="34" charset="0"/>
              </a:rPr>
              <a:t>It’s free!</a:t>
            </a:r>
          </a:p>
          <a:p>
            <a:pPr>
              <a:spcAft>
                <a:spcPts val="1200"/>
              </a:spcAft>
            </a:pPr>
            <a:r>
              <a:rPr lang="en-US" sz="2400" dirty="0">
                <a:latin typeface="Calibri" panose="020F0502020204030204" pitchFamily="34" charset="0"/>
              </a:rPr>
              <a:t>It determines eligibility for federal grants, loans and </a:t>
            </a:r>
            <a:br>
              <a:rPr lang="en-US" sz="2400" dirty="0">
                <a:latin typeface="Calibri" panose="020F0502020204030204" pitchFamily="34" charset="0"/>
              </a:rPr>
            </a:br>
            <a:r>
              <a:rPr lang="en-US" sz="2400" dirty="0">
                <a:latin typeface="Calibri" panose="020F0502020204030204" pitchFamily="34" charset="0"/>
              </a:rPr>
              <a:t>work study</a:t>
            </a:r>
          </a:p>
          <a:p>
            <a:pPr>
              <a:spcAft>
                <a:spcPts val="1200"/>
              </a:spcAft>
            </a:pPr>
            <a:r>
              <a:rPr lang="en-US" sz="2400" dirty="0">
                <a:latin typeface="Calibri" panose="020F0502020204030204" pitchFamily="34" charset="0"/>
              </a:rPr>
              <a:t>Some states, including New York, require it as the first part of an application process for financial aid from that state</a:t>
            </a:r>
          </a:p>
          <a:p>
            <a:pPr>
              <a:spcAft>
                <a:spcPts val="1200"/>
              </a:spcAft>
            </a:pPr>
            <a:r>
              <a:rPr lang="en-US" sz="2400" dirty="0">
                <a:latin typeface="Calibri" panose="020F0502020204030204" pitchFamily="34" charset="0"/>
              </a:rPr>
              <a:t>Some colleges and private organizations require it for consideration of scholarships and grants</a:t>
            </a:r>
          </a:p>
        </p:txBody>
      </p:sp>
      <p:sp>
        <p:nvSpPr>
          <p:cNvPr id="4" name="Title 1"/>
          <p:cNvSpPr txBox="1">
            <a:spLocks/>
          </p:cNvSpPr>
          <p:nvPr/>
        </p:nvSpPr>
        <p:spPr bwMode="auto">
          <a:xfrm>
            <a:off x="533400" y="152400"/>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5500" b="1">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ill Sans MT" pitchFamily="34" charset="0"/>
              </a:defRPr>
            </a:lvl2pPr>
            <a:lvl3pPr algn="ctr" rtl="0" eaLnBrk="1" fontAlgn="base" hangingPunct="1">
              <a:spcBef>
                <a:spcPct val="0"/>
              </a:spcBef>
              <a:spcAft>
                <a:spcPct val="0"/>
              </a:spcAft>
              <a:defRPr sz="4400">
                <a:solidFill>
                  <a:schemeClr val="bg1"/>
                </a:solidFill>
                <a:latin typeface="Gill Sans MT" pitchFamily="34" charset="0"/>
              </a:defRPr>
            </a:lvl3pPr>
            <a:lvl4pPr algn="ctr" rtl="0" eaLnBrk="1" fontAlgn="base" hangingPunct="1">
              <a:spcBef>
                <a:spcPct val="0"/>
              </a:spcBef>
              <a:spcAft>
                <a:spcPct val="0"/>
              </a:spcAft>
              <a:defRPr sz="4400">
                <a:solidFill>
                  <a:schemeClr val="bg1"/>
                </a:solidFill>
                <a:latin typeface="Gill Sans MT" pitchFamily="34" charset="0"/>
              </a:defRPr>
            </a:lvl4pPr>
            <a:lvl5pPr algn="ctr" rtl="0" eaLnBrk="1" fontAlgn="base" hangingPunct="1">
              <a:spcBef>
                <a:spcPct val="0"/>
              </a:spcBef>
              <a:spcAft>
                <a:spcPct val="0"/>
              </a:spcAft>
              <a:defRPr sz="4400">
                <a:solidFill>
                  <a:schemeClr val="bg1"/>
                </a:solidFill>
                <a:latin typeface="Gill Sans MT" pitchFamily="34" charset="0"/>
              </a:defRPr>
            </a:lvl5pPr>
            <a:lvl6pPr marL="457200" algn="ctr" rtl="0" eaLnBrk="1" fontAlgn="base" hangingPunct="1">
              <a:spcBef>
                <a:spcPct val="0"/>
              </a:spcBef>
              <a:spcAft>
                <a:spcPct val="0"/>
              </a:spcAft>
              <a:defRPr sz="4400">
                <a:solidFill>
                  <a:schemeClr val="bg1"/>
                </a:solidFill>
                <a:latin typeface="Gill Sans MT" pitchFamily="34" charset="0"/>
              </a:defRPr>
            </a:lvl6pPr>
            <a:lvl7pPr marL="914400" algn="ctr" rtl="0" eaLnBrk="1" fontAlgn="base" hangingPunct="1">
              <a:spcBef>
                <a:spcPct val="0"/>
              </a:spcBef>
              <a:spcAft>
                <a:spcPct val="0"/>
              </a:spcAft>
              <a:defRPr sz="4400">
                <a:solidFill>
                  <a:schemeClr val="bg1"/>
                </a:solidFill>
                <a:latin typeface="Gill Sans MT" pitchFamily="34" charset="0"/>
              </a:defRPr>
            </a:lvl7pPr>
            <a:lvl8pPr marL="1371600" algn="ctr" rtl="0" eaLnBrk="1" fontAlgn="base" hangingPunct="1">
              <a:spcBef>
                <a:spcPct val="0"/>
              </a:spcBef>
              <a:spcAft>
                <a:spcPct val="0"/>
              </a:spcAft>
              <a:defRPr sz="4400">
                <a:solidFill>
                  <a:schemeClr val="bg1"/>
                </a:solidFill>
                <a:latin typeface="Gill Sans MT" pitchFamily="34" charset="0"/>
              </a:defRPr>
            </a:lvl8pPr>
            <a:lvl9pPr marL="1828800" algn="ctr" rtl="0" eaLnBrk="1" fontAlgn="base" hangingPunct="1">
              <a:spcBef>
                <a:spcPct val="0"/>
              </a:spcBef>
              <a:spcAft>
                <a:spcPct val="0"/>
              </a:spcAft>
              <a:defRPr sz="4400">
                <a:solidFill>
                  <a:schemeClr val="bg1"/>
                </a:solidFill>
                <a:latin typeface="Gill Sans MT" pitchFamily="34" charset="0"/>
              </a:defRPr>
            </a:lvl9pPr>
          </a:lstStyle>
          <a:p>
            <a:pPr marL="342900" indent="-342900"/>
            <a:r>
              <a:rPr lang="en-US" dirty="0">
                <a:latin typeface="Calibri" panose="020F0502020204030204" pitchFamily="34" charset="0"/>
              </a:rPr>
              <a:t>Why file the FAFSA?</a:t>
            </a:r>
            <a:endParaRPr lang="en-US" kern="0" dirty="0">
              <a:latin typeface="Calibri" panose="020F0502020204030204" pitchFamily="34" charset="0"/>
            </a:endParaRPr>
          </a:p>
        </p:txBody>
      </p:sp>
    </p:spTree>
    <p:extLst>
      <p:ext uri="{BB962C8B-B14F-4D97-AF65-F5344CB8AC3E}">
        <p14:creationId xmlns:p14="http://schemas.microsoft.com/office/powerpoint/2010/main" val="64563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4800" dirty="0">
                <a:latin typeface="Calibri" panose="020F0502020204030204" pitchFamily="34" charset="0"/>
              </a:rPr>
              <a:t>What will you need to </a:t>
            </a:r>
            <a:br>
              <a:rPr lang="en-US" sz="4800" dirty="0">
                <a:latin typeface="Calibri" panose="020F0502020204030204" pitchFamily="34" charset="0"/>
              </a:rPr>
            </a:br>
            <a:r>
              <a:rPr lang="en-US" sz="4800" dirty="0">
                <a:latin typeface="Calibri" panose="020F0502020204030204" pitchFamily="34" charset="0"/>
              </a:rPr>
              <a:t>file the FAFSA?</a:t>
            </a:r>
          </a:p>
        </p:txBody>
      </p:sp>
      <p:sp>
        <p:nvSpPr>
          <p:cNvPr id="3" name="Content Placeholder 2"/>
          <p:cNvSpPr>
            <a:spLocks noGrp="1"/>
          </p:cNvSpPr>
          <p:nvPr>
            <p:ph idx="1"/>
          </p:nvPr>
        </p:nvSpPr>
        <p:spPr>
          <a:xfrm>
            <a:off x="21771" y="1676400"/>
            <a:ext cx="9144000" cy="4724400"/>
          </a:xfrm>
        </p:spPr>
        <p:txBody>
          <a:bodyPr>
            <a:normAutofit/>
          </a:bodyPr>
          <a:lstStyle/>
          <a:p>
            <a:pPr indent="0">
              <a:buNone/>
            </a:pPr>
            <a:r>
              <a:rPr lang="en-US" sz="2400" dirty="0">
                <a:latin typeface="Calibri" panose="020F0502020204030204" pitchFamily="34" charset="0"/>
              </a:rPr>
              <a:t>Collect the documents needed for both the student </a:t>
            </a:r>
            <a:r>
              <a:rPr lang="en-US" sz="2400" u="sng" dirty="0">
                <a:latin typeface="Calibri" panose="020F0502020204030204" pitchFamily="34" charset="0"/>
              </a:rPr>
              <a:t>and</a:t>
            </a:r>
            <a:r>
              <a:rPr lang="en-US" sz="2400" dirty="0">
                <a:latin typeface="Calibri" panose="020F0502020204030204" pitchFamily="34" charset="0"/>
              </a:rPr>
              <a:t> parent(s):</a:t>
            </a:r>
          </a:p>
          <a:p>
            <a:pPr indent="0">
              <a:buNone/>
            </a:pPr>
            <a:endParaRPr lang="en-US" sz="1800" dirty="0">
              <a:latin typeface="Calibri" panose="020F0502020204030204" pitchFamily="34" charset="0"/>
            </a:endParaRPr>
          </a:p>
          <a:p>
            <a:pPr lvl="1">
              <a:buFont typeface="Arial" panose="020B0604020202020204" pitchFamily="34" charset="0"/>
              <a:buChar char="•"/>
            </a:pPr>
            <a:r>
              <a:rPr lang="en-US" sz="2400" dirty="0">
                <a:latin typeface="Calibri" panose="020F0502020204030204" pitchFamily="34" charset="0"/>
              </a:rPr>
              <a:t>All sources of </a:t>
            </a:r>
            <a:r>
              <a:rPr lang="en-US" sz="2400" dirty="0">
                <a:solidFill>
                  <a:srgbClr val="00B0F0"/>
                </a:solidFill>
                <a:latin typeface="Calibri" panose="020F0502020204030204" pitchFamily="34" charset="0"/>
              </a:rPr>
              <a:t>2021</a:t>
            </a:r>
            <a:r>
              <a:rPr lang="en-US" sz="2400" dirty="0">
                <a:latin typeface="Calibri" panose="020F0502020204030204" pitchFamily="34" charset="0"/>
              </a:rPr>
              <a:t> taxed and untaxed income such as income tax returns, W2 forms, benefit statements, etc. </a:t>
            </a:r>
            <a:br>
              <a:rPr lang="en-US" sz="2400" dirty="0">
                <a:latin typeface="Calibri" panose="020F0502020204030204" pitchFamily="34" charset="0"/>
              </a:rPr>
            </a:br>
            <a:r>
              <a:rPr lang="en-US" sz="2400" dirty="0">
                <a:solidFill>
                  <a:srgbClr val="C00000"/>
                </a:solidFill>
                <a:latin typeface="Calibri" panose="020F0502020204030204" pitchFamily="34" charset="0"/>
              </a:rPr>
              <a:t>Use the IRS Data Retrieval to simplify the process!</a:t>
            </a:r>
          </a:p>
          <a:p>
            <a:pPr lvl="1">
              <a:buFont typeface="Arial" panose="020B0604020202020204" pitchFamily="34" charset="0"/>
              <a:buChar char="•"/>
            </a:pPr>
            <a:r>
              <a:rPr lang="en-US" sz="2400" dirty="0">
                <a:latin typeface="Calibri" panose="020F0502020204030204" pitchFamily="34" charset="0"/>
              </a:rPr>
              <a:t>Asset information such as your </a:t>
            </a:r>
            <a:r>
              <a:rPr lang="en-US" sz="2400" dirty="0">
                <a:solidFill>
                  <a:srgbClr val="00B0F0"/>
                </a:solidFill>
                <a:latin typeface="Calibri" panose="020F0502020204030204" pitchFamily="34" charset="0"/>
              </a:rPr>
              <a:t>most recent </a:t>
            </a:r>
            <a:r>
              <a:rPr lang="en-US" sz="2400" dirty="0">
                <a:latin typeface="Calibri" panose="020F0502020204030204" pitchFamily="34" charset="0"/>
              </a:rPr>
              <a:t>bank statements, investments, stocks, bonds, mutual funds, etc.</a:t>
            </a:r>
          </a:p>
          <a:p>
            <a:pPr lvl="1">
              <a:buFont typeface="Arial" panose="020B0604020202020204" pitchFamily="34" charset="0"/>
              <a:buChar char="•"/>
            </a:pPr>
            <a:r>
              <a:rPr lang="en-US" sz="2400" dirty="0">
                <a:latin typeface="Calibri" panose="020F0502020204030204" pitchFamily="34" charset="0"/>
              </a:rPr>
              <a:t>Social Security numbers</a:t>
            </a:r>
          </a:p>
          <a:p>
            <a:pPr lvl="1">
              <a:buFont typeface="Arial" panose="020B0604020202020204" pitchFamily="34" charset="0"/>
              <a:buChar char="•"/>
            </a:pPr>
            <a:r>
              <a:rPr lang="en-US" sz="2400" dirty="0">
                <a:latin typeface="Calibri" panose="020F0502020204030204" pitchFamily="34" charset="0"/>
              </a:rPr>
              <a:t>Student driver’s license (if applicable)</a:t>
            </a:r>
          </a:p>
          <a:p>
            <a:pPr lvl="1">
              <a:buFont typeface="Arial" panose="020B0604020202020204" pitchFamily="34" charset="0"/>
              <a:buChar char="•"/>
            </a:pPr>
            <a:r>
              <a:rPr lang="en-US" sz="2400" dirty="0">
                <a:latin typeface="Calibri" panose="020F0502020204030204" pitchFamily="34" charset="0"/>
              </a:rPr>
              <a:t>Alien registration number (if applicable)</a:t>
            </a:r>
          </a:p>
        </p:txBody>
      </p:sp>
      <p:pic>
        <p:nvPicPr>
          <p:cNvPr id="14337" name="Picture 1" descr="C:\Documents and Settings\Fnaamk\Local Settings\Temporary Internet Files\Content.IE5\OHE47JUE\MP900316868[1].jpg"/>
          <p:cNvPicPr>
            <a:picLocks noChangeAspect="1" noChangeArrowheads="1"/>
          </p:cNvPicPr>
          <p:nvPr/>
        </p:nvPicPr>
        <p:blipFill>
          <a:blip r:embed="rId2" cstate="print"/>
          <a:srcRect/>
          <a:stretch>
            <a:fillRect/>
          </a:stretch>
        </p:blipFill>
        <p:spPr bwMode="auto">
          <a:xfrm>
            <a:off x="6781800" y="4495800"/>
            <a:ext cx="2148114" cy="1219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FAFSA FAQs</a:t>
            </a:r>
          </a:p>
        </p:txBody>
      </p:sp>
      <p:sp>
        <p:nvSpPr>
          <p:cNvPr id="3" name="Content Placeholder 2"/>
          <p:cNvSpPr>
            <a:spLocks noGrp="1"/>
          </p:cNvSpPr>
          <p:nvPr>
            <p:ph idx="1"/>
          </p:nvPr>
        </p:nvSpPr>
        <p:spPr>
          <a:xfrm>
            <a:off x="495300" y="1295400"/>
            <a:ext cx="8153400" cy="4495800"/>
          </a:xfrm>
        </p:spPr>
        <p:txBody>
          <a:bodyPr/>
          <a:lstStyle/>
          <a:p>
            <a:pPr>
              <a:spcBef>
                <a:spcPts val="0"/>
              </a:spcBef>
              <a:spcAft>
                <a:spcPts val="1200"/>
              </a:spcAft>
              <a:buNone/>
            </a:pPr>
            <a:r>
              <a:rPr lang="en-US" sz="2400" b="1" dirty="0">
                <a:latin typeface="Calibri" panose="020F0502020204030204" pitchFamily="34" charset="0"/>
              </a:rPr>
              <a:t>Q. Can a student choose to report 2022 information?</a:t>
            </a:r>
          </a:p>
          <a:p>
            <a:pPr marL="0" indent="0">
              <a:spcAft>
                <a:spcPts val="0"/>
              </a:spcAft>
              <a:buNone/>
            </a:pPr>
            <a:r>
              <a:rPr lang="en-US" altLang="en-US" sz="2000" dirty="0">
                <a:latin typeface="Calibri" panose="020F0502020204030204" pitchFamily="34" charset="0"/>
              </a:rPr>
              <a:t>A.  No; you must report info for the year the FAFSA asks for</a:t>
            </a:r>
          </a:p>
          <a:p>
            <a:pPr>
              <a:spcAft>
                <a:spcPts val="0"/>
              </a:spcAft>
            </a:pPr>
            <a:r>
              <a:rPr lang="en-US" altLang="en-US" sz="2000" dirty="0">
                <a:latin typeface="Calibri" panose="020F0502020204030204" pitchFamily="34" charset="0"/>
              </a:rPr>
              <a:t>Remember: Certain items on FAFSA are “as of today,” so you must read each question and fill out accordingly</a:t>
            </a:r>
          </a:p>
          <a:p>
            <a:pPr>
              <a:spcAft>
                <a:spcPts val="0"/>
              </a:spcAft>
            </a:pPr>
            <a:r>
              <a:rPr lang="en-US" altLang="en-US" sz="2000" dirty="0">
                <a:latin typeface="Calibri" panose="020F0502020204030204" pitchFamily="34" charset="0"/>
              </a:rPr>
              <a:t>If questions are answered incorrectly, your FAFSA could be selected </a:t>
            </a:r>
            <a:br>
              <a:rPr lang="en-US" altLang="en-US" sz="2000" dirty="0">
                <a:latin typeface="Calibri" panose="020F0502020204030204" pitchFamily="34" charset="0"/>
              </a:rPr>
            </a:br>
            <a:r>
              <a:rPr lang="en-US" altLang="en-US" sz="2000" dirty="0">
                <a:latin typeface="Calibri" panose="020F0502020204030204" pitchFamily="34" charset="0"/>
              </a:rPr>
              <a:t>for Verification</a:t>
            </a:r>
          </a:p>
          <a:p>
            <a:pPr marL="0" indent="0">
              <a:spcAft>
                <a:spcPts val="1800"/>
              </a:spcAft>
              <a:buNone/>
            </a:pPr>
            <a:endParaRPr lang="en-US" sz="500" b="1" dirty="0">
              <a:latin typeface="Calibri" panose="020F0502020204030204" pitchFamily="34" charset="0"/>
            </a:endParaRPr>
          </a:p>
          <a:p>
            <a:pPr marL="0" indent="0">
              <a:spcAft>
                <a:spcPts val="1800"/>
              </a:spcAft>
              <a:buNone/>
            </a:pPr>
            <a:r>
              <a:rPr lang="en-US" sz="2400" b="1" dirty="0">
                <a:latin typeface="Calibri" panose="020F0502020204030204" pitchFamily="34" charset="0"/>
              </a:rPr>
              <a:t>Q. What if my family’s financial situation changed since 2021?</a:t>
            </a:r>
            <a:endParaRPr lang="en-US" sz="2400" dirty="0">
              <a:latin typeface="Calibri" panose="020F0502020204030204" pitchFamily="34" charset="0"/>
            </a:endParaRPr>
          </a:p>
          <a:p>
            <a:pPr>
              <a:spcAft>
                <a:spcPts val="1800"/>
              </a:spcAft>
              <a:buNone/>
            </a:pPr>
            <a:r>
              <a:rPr lang="en-US" sz="2000" dirty="0">
                <a:latin typeface="Calibri" panose="020F0502020204030204" pitchFamily="34" charset="0"/>
              </a:rPr>
              <a:t>A.  S</a:t>
            </a:r>
            <a:r>
              <a:rPr lang="en-US" altLang="en-US" sz="2000" dirty="0">
                <a:latin typeface="Calibri" panose="020F0502020204030204" pitchFamily="34" charset="0"/>
              </a:rPr>
              <a:t>peak with the colleges you are accepted to and add on your FAFSA</a:t>
            </a:r>
            <a:br>
              <a:rPr lang="en-US" altLang="en-US" sz="2000" dirty="0">
                <a:latin typeface="Calibri" panose="020F0502020204030204" pitchFamily="34" charset="0"/>
              </a:rPr>
            </a:br>
            <a:r>
              <a:rPr lang="en-US" altLang="en-US" sz="2000" dirty="0">
                <a:latin typeface="Calibri" panose="020F0502020204030204" pitchFamily="34" charset="0"/>
              </a:rPr>
              <a:t>Each school may handle these situations differently</a:t>
            </a:r>
            <a:br>
              <a:rPr lang="en-US" altLang="en-US" sz="2000" dirty="0">
                <a:latin typeface="Calibri" panose="020F0502020204030204" pitchFamily="34" charset="0"/>
              </a:rPr>
            </a:br>
            <a:r>
              <a:rPr lang="en-US" sz="2000" dirty="0">
                <a:latin typeface="Calibri" panose="020F0502020204030204" pitchFamily="34" charset="0"/>
              </a:rPr>
              <a:t>Most colleges have a special form/process for this</a:t>
            </a:r>
          </a:p>
          <a:p>
            <a:pPr>
              <a:spcAft>
                <a:spcPts val="1800"/>
              </a:spcAft>
              <a:buNone/>
            </a:pPr>
            <a:endParaRPr lang="en-US" sz="2000" dirty="0">
              <a:latin typeface="Calibri" panose="020F0502020204030204" pitchFamily="34" charset="0"/>
            </a:endParaRPr>
          </a:p>
          <a:p>
            <a:pPr>
              <a:spcAft>
                <a:spcPts val="1800"/>
              </a:spcAft>
              <a:buNone/>
            </a:pPr>
            <a:endParaRPr lang="en-US" sz="2800" dirty="0">
              <a:latin typeface="Calibri" panose="020F0502020204030204" pitchFamily="34" charset="0"/>
            </a:endParaRPr>
          </a:p>
          <a:p>
            <a:pPr>
              <a:spcAft>
                <a:spcPts val="1800"/>
              </a:spcAft>
            </a:pPr>
            <a:endParaRPr lang="en-US" sz="2800" dirty="0">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dirty="0">
                <a:latin typeface="Calibri" panose="020F0502020204030204" pitchFamily="34" charset="0"/>
              </a:rPr>
              <a:t>Home Page </a:t>
            </a:r>
            <a:br>
              <a:rPr lang="en-US" dirty="0">
                <a:latin typeface="Calibri" panose="020F0502020204030204" pitchFamily="34" charset="0"/>
              </a:rPr>
            </a:br>
            <a:r>
              <a:rPr lang="en-US" sz="2400" dirty="0">
                <a:latin typeface="Calibri" panose="020F0502020204030204" pitchFamily="34" charset="0"/>
              </a:rPr>
              <a:t>https://studentaid.gov </a:t>
            </a:r>
            <a:endParaRPr lang="en-US" sz="4000" dirty="0">
              <a:latin typeface="Calibri" panose="020F0502020204030204" pitchFamily="34" charset="0"/>
            </a:endParaRPr>
          </a:p>
        </p:txBody>
      </p:sp>
      <p:pic>
        <p:nvPicPr>
          <p:cNvPr id="4" name="Picture 3">
            <a:extLst>
              <a:ext uri="{FF2B5EF4-FFF2-40B4-BE49-F238E27FC236}">
                <a16:creationId xmlns:a16="http://schemas.microsoft.com/office/drawing/2014/main" id="{BAB45E18-AE72-4E95-ACD3-86D0FEDAAB49}"/>
              </a:ext>
            </a:extLst>
          </p:cNvPr>
          <p:cNvPicPr>
            <a:picLocks noChangeAspect="1"/>
          </p:cNvPicPr>
          <p:nvPr/>
        </p:nvPicPr>
        <p:blipFill>
          <a:blip r:embed="rId2"/>
          <a:stretch>
            <a:fillRect/>
          </a:stretch>
        </p:blipFill>
        <p:spPr>
          <a:xfrm>
            <a:off x="115920" y="1864296"/>
            <a:ext cx="8912160" cy="3129407"/>
          </a:xfrm>
          <a:prstGeom prst="rect">
            <a:avLst/>
          </a:prstGeom>
        </p:spPr>
      </p:pic>
    </p:spTree>
    <p:extLst>
      <p:ext uri="{BB962C8B-B14F-4D97-AF65-F5344CB8AC3E}">
        <p14:creationId xmlns:p14="http://schemas.microsoft.com/office/powerpoint/2010/main" val="127757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wrap="square" anchor="ctr">
            <a:normAutofit/>
          </a:bodyPr>
          <a:lstStyle/>
          <a:p>
            <a:r>
              <a:rPr lang="en-US"/>
              <a:t>Login</a:t>
            </a:r>
          </a:p>
        </p:txBody>
      </p:sp>
      <p:pic>
        <p:nvPicPr>
          <p:cNvPr id="4" name="Picture 3">
            <a:extLst>
              <a:ext uri="{FF2B5EF4-FFF2-40B4-BE49-F238E27FC236}">
                <a16:creationId xmlns:a16="http://schemas.microsoft.com/office/drawing/2014/main" id="{3EA4A120-6226-42F1-B33D-3D15D4B1DF60}"/>
              </a:ext>
            </a:extLst>
          </p:cNvPr>
          <p:cNvPicPr>
            <a:picLocks noChangeAspect="1"/>
          </p:cNvPicPr>
          <p:nvPr/>
        </p:nvPicPr>
        <p:blipFill>
          <a:blip r:embed="rId3"/>
          <a:stretch>
            <a:fillRect/>
          </a:stretch>
        </p:blipFill>
        <p:spPr>
          <a:xfrm>
            <a:off x="690113" y="1219200"/>
            <a:ext cx="7763773" cy="4114800"/>
          </a:xfrm>
          <a:prstGeom prst="rect">
            <a:avLst/>
          </a:prstGeom>
          <a:noFill/>
        </p:spPr>
      </p:pic>
    </p:spTree>
    <p:extLst>
      <p:ext uri="{BB962C8B-B14F-4D97-AF65-F5344CB8AC3E}">
        <p14:creationId xmlns:p14="http://schemas.microsoft.com/office/powerpoint/2010/main" val="119623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8636-7948-481A-8501-7ADAFDCA6F53}"/>
              </a:ext>
            </a:extLst>
          </p:cNvPr>
          <p:cNvSpPr>
            <a:spLocks noGrp="1"/>
          </p:cNvSpPr>
          <p:nvPr>
            <p:ph type="title"/>
          </p:nvPr>
        </p:nvSpPr>
        <p:spPr/>
        <p:txBody>
          <a:bodyPr/>
          <a:lstStyle/>
          <a:p>
            <a:r>
              <a:rPr lang="en-US" dirty="0"/>
              <a:t>Student Demographics</a:t>
            </a:r>
          </a:p>
        </p:txBody>
      </p:sp>
      <p:sp>
        <p:nvSpPr>
          <p:cNvPr id="3" name="Content Placeholder 2">
            <a:extLst>
              <a:ext uri="{FF2B5EF4-FFF2-40B4-BE49-F238E27FC236}">
                <a16:creationId xmlns:a16="http://schemas.microsoft.com/office/drawing/2014/main" id="{86059451-91C5-41E0-9055-735D3B2336B3}"/>
              </a:ext>
            </a:extLst>
          </p:cNvPr>
          <p:cNvSpPr>
            <a:spLocks noGrp="1"/>
          </p:cNvSpPr>
          <p:nvPr>
            <p:ph idx="1"/>
          </p:nvPr>
        </p:nvSpPr>
        <p:spPr/>
        <p:txBody>
          <a:bodyPr/>
          <a:lstStyle/>
          <a:p>
            <a:r>
              <a:rPr lang="en-US" dirty="0"/>
              <a:t>Student information:</a:t>
            </a:r>
          </a:p>
          <a:p>
            <a:pPr lvl="1"/>
            <a:r>
              <a:rPr lang="en-US" dirty="0"/>
              <a:t>Name</a:t>
            </a:r>
          </a:p>
          <a:p>
            <a:pPr lvl="1"/>
            <a:r>
              <a:rPr lang="en-US" dirty="0"/>
              <a:t>Date of Birth</a:t>
            </a:r>
          </a:p>
          <a:p>
            <a:pPr lvl="1"/>
            <a:r>
              <a:rPr lang="en-US" dirty="0"/>
              <a:t>SSN</a:t>
            </a:r>
          </a:p>
          <a:p>
            <a:pPr lvl="1"/>
            <a:r>
              <a:rPr lang="en-US" dirty="0"/>
              <a:t>Etc.</a:t>
            </a:r>
          </a:p>
          <a:p>
            <a:pPr lvl="1"/>
            <a:r>
              <a:rPr lang="en-US" dirty="0"/>
              <a:t>Please remember this is the student’s application so please pay attention to the information it is asking for.</a:t>
            </a:r>
          </a:p>
        </p:txBody>
      </p:sp>
    </p:spTree>
    <p:extLst>
      <p:ext uri="{BB962C8B-B14F-4D97-AF65-F5344CB8AC3E}">
        <p14:creationId xmlns:p14="http://schemas.microsoft.com/office/powerpoint/2010/main" val="245339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F586-162D-4D02-9B78-9F6BCFB3F962}"/>
              </a:ext>
            </a:extLst>
          </p:cNvPr>
          <p:cNvSpPr>
            <a:spLocks noGrp="1"/>
          </p:cNvSpPr>
          <p:nvPr>
            <p:ph type="title"/>
          </p:nvPr>
        </p:nvSpPr>
        <p:spPr/>
        <p:txBody>
          <a:bodyPr/>
          <a:lstStyle/>
          <a:p>
            <a:r>
              <a:rPr lang="en-US" dirty="0"/>
              <a:t>Listing Schools</a:t>
            </a:r>
          </a:p>
        </p:txBody>
      </p:sp>
      <p:sp>
        <p:nvSpPr>
          <p:cNvPr id="3" name="Content Placeholder 2">
            <a:extLst>
              <a:ext uri="{FF2B5EF4-FFF2-40B4-BE49-F238E27FC236}">
                <a16:creationId xmlns:a16="http://schemas.microsoft.com/office/drawing/2014/main" id="{BC093BFD-5EE4-4AEB-9DA0-EDB6C27B42EF}"/>
              </a:ext>
            </a:extLst>
          </p:cNvPr>
          <p:cNvSpPr>
            <a:spLocks noGrp="1"/>
          </p:cNvSpPr>
          <p:nvPr>
            <p:ph idx="1"/>
          </p:nvPr>
        </p:nvSpPr>
        <p:spPr/>
        <p:txBody>
          <a:bodyPr/>
          <a:lstStyle/>
          <a:p>
            <a:r>
              <a:rPr lang="en-US" dirty="0"/>
              <a:t>Add any school that you are considering even if you have not yet applied or have been accepted.</a:t>
            </a:r>
          </a:p>
          <a:p>
            <a:r>
              <a:rPr lang="en-US" dirty="0"/>
              <a:t>You do not need to apply to all schools you add to your FAFSA</a:t>
            </a:r>
          </a:p>
        </p:txBody>
      </p:sp>
    </p:spTree>
    <p:extLst>
      <p:ext uri="{BB962C8B-B14F-4D97-AF65-F5344CB8AC3E}">
        <p14:creationId xmlns:p14="http://schemas.microsoft.com/office/powerpoint/2010/main" val="332862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FAFSA FAQ</a:t>
            </a:r>
          </a:p>
        </p:txBody>
      </p:sp>
      <p:sp>
        <p:nvSpPr>
          <p:cNvPr id="3" name="Content Placeholder 2"/>
          <p:cNvSpPr>
            <a:spLocks noGrp="1"/>
          </p:cNvSpPr>
          <p:nvPr>
            <p:ph idx="1"/>
          </p:nvPr>
        </p:nvSpPr>
        <p:spPr>
          <a:xfrm>
            <a:off x="533400" y="1752600"/>
            <a:ext cx="8153400" cy="2971800"/>
          </a:xfrm>
        </p:spPr>
        <p:txBody>
          <a:bodyPr/>
          <a:lstStyle/>
          <a:p>
            <a:pPr algn="ctr">
              <a:spcAft>
                <a:spcPts val="1800"/>
              </a:spcAft>
              <a:buNone/>
            </a:pPr>
            <a:r>
              <a:rPr lang="en-US" sz="2400" b="1" dirty="0">
                <a:latin typeface="Calibri" panose="020F0502020204030204" pitchFamily="34" charset="0"/>
              </a:rPr>
              <a:t>Q. I can only send the FAFSA to 10 colleges online, what if I </a:t>
            </a:r>
            <a:br>
              <a:rPr lang="en-US" sz="2400" b="1" dirty="0">
                <a:latin typeface="Calibri" panose="020F0502020204030204" pitchFamily="34" charset="0"/>
              </a:rPr>
            </a:br>
            <a:r>
              <a:rPr lang="en-US" sz="2400" b="1" dirty="0">
                <a:latin typeface="Calibri" panose="020F0502020204030204" pitchFamily="34" charset="0"/>
              </a:rPr>
              <a:t>need to send the FAFSA to more?</a:t>
            </a:r>
            <a:endParaRPr lang="en-US" sz="2400" dirty="0">
              <a:latin typeface="Calibri" panose="020F0502020204030204" pitchFamily="34" charset="0"/>
            </a:endParaRPr>
          </a:p>
          <a:p>
            <a:pPr algn="ctr">
              <a:spcAft>
                <a:spcPts val="1800"/>
              </a:spcAft>
              <a:buNone/>
            </a:pPr>
            <a:r>
              <a:rPr lang="en-US" sz="2200" dirty="0">
                <a:latin typeface="Calibri" panose="020F0502020204030204" pitchFamily="34" charset="0"/>
              </a:rPr>
              <a:t>A. You can change the codes by going back into the FAFSA online or call 1-800-4-FED-AID and do it over the phone. By doing this, you are actually removing some of the previous schools listed and therefore future changes to the FAFSA will only be sent to the 10 schools most recently listed on the FAFSA</a:t>
            </a:r>
            <a:r>
              <a:rPr lang="en-US" sz="2400" dirty="0">
                <a:latin typeface="Calibri" panose="020F0502020204030204" pitchFamily="34" charset="0"/>
              </a:rPr>
              <a:t>.</a:t>
            </a:r>
          </a:p>
          <a:p>
            <a:pPr>
              <a:spcAft>
                <a:spcPts val="1800"/>
              </a:spcAft>
            </a:pPr>
            <a:endParaRPr lang="en-US" sz="2800" dirty="0">
              <a:latin typeface="Calibri" panose="020F0502020204030204" pitchFamily="34" charset="0"/>
            </a:endParaRPr>
          </a:p>
          <a:p>
            <a:pPr>
              <a:spcAft>
                <a:spcPts val="1800"/>
              </a:spcAft>
            </a:pPr>
            <a:endParaRPr lang="en-US" sz="2800" dirty="0">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280D-A413-4200-B39B-C15C8EFD796A}"/>
              </a:ext>
            </a:extLst>
          </p:cNvPr>
          <p:cNvSpPr>
            <a:spLocks noGrp="1"/>
          </p:cNvSpPr>
          <p:nvPr>
            <p:ph type="title"/>
          </p:nvPr>
        </p:nvSpPr>
        <p:spPr/>
        <p:txBody>
          <a:bodyPr/>
          <a:lstStyle/>
          <a:p>
            <a:r>
              <a:rPr lang="en-US" sz="4400" dirty="0"/>
              <a:t>Answer Dependency Status Questions</a:t>
            </a:r>
          </a:p>
        </p:txBody>
      </p:sp>
      <p:sp>
        <p:nvSpPr>
          <p:cNvPr id="3" name="Content Placeholder 2">
            <a:extLst>
              <a:ext uri="{FF2B5EF4-FFF2-40B4-BE49-F238E27FC236}">
                <a16:creationId xmlns:a16="http://schemas.microsoft.com/office/drawing/2014/main" id="{B138321F-D1C1-4C78-B177-36A37159AF98}"/>
              </a:ext>
            </a:extLst>
          </p:cNvPr>
          <p:cNvSpPr>
            <a:spLocks noGrp="1"/>
          </p:cNvSpPr>
          <p:nvPr>
            <p:ph idx="1"/>
          </p:nvPr>
        </p:nvSpPr>
        <p:spPr/>
        <p:txBody>
          <a:bodyPr/>
          <a:lstStyle/>
          <a:p>
            <a:r>
              <a:rPr lang="en-US" sz="2400" dirty="0"/>
              <a:t>This is a series of specific questions that will determine if you are required to provide parent information.</a:t>
            </a:r>
          </a:p>
          <a:p>
            <a:r>
              <a:rPr lang="en-US" sz="2400" dirty="0"/>
              <a:t>Dependency guidelines are set by federal regulations , and if you are determined as independent you need to provide specific information</a:t>
            </a:r>
          </a:p>
          <a:p>
            <a:r>
              <a:rPr lang="en-US" sz="2400" dirty="0"/>
              <a:t>Please note, if a student is under 24 years of age they are considered dependent.</a:t>
            </a:r>
          </a:p>
        </p:txBody>
      </p:sp>
    </p:spTree>
    <p:extLst>
      <p:ext uri="{BB962C8B-B14F-4D97-AF65-F5344CB8AC3E}">
        <p14:creationId xmlns:p14="http://schemas.microsoft.com/office/powerpoint/2010/main" val="402806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Topics</a:t>
            </a:r>
          </a:p>
        </p:txBody>
      </p:sp>
      <p:sp>
        <p:nvSpPr>
          <p:cNvPr id="3" name="Content Placeholder 2"/>
          <p:cNvSpPr>
            <a:spLocks noGrp="1"/>
          </p:cNvSpPr>
          <p:nvPr>
            <p:ph idx="1"/>
          </p:nvPr>
        </p:nvSpPr>
        <p:spPr>
          <a:xfrm>
            <a:off x="152400" y="1600200"/>
            <a:ext cx="8686800" cy="3429000"/>
          </a:xfrm>
        </p:spPr>
        <p:txBody>
          <a:bodyPr/>
          <a:lstStyle/>
          <a:p>
            <a:pPr algn="ctr">
              <a:spcBef>
                <a:spcPct val="0"/>
              </a:spcBef>
              <a:buFont typeface="Wingdings" pitchFamily="2" charset="2"/>
              <a:buChar char="Ø"/>
            </a:pPr>
            <a:r>
              <a:rPr lang="en-US" dirty="0">
                <a:latin typeface="Calibri" panose="020F0502020204030204" pitchFamily="34" charset="0"/>
              </a:rPr>
              <a:t>Financial Aid Programs</a:t>
            </a:r>
          </a:p>
          <a:p>
            <a:pPr algn="ctr">
              <a:spcBef>
                <a:spcPct val="0"/>
              </a:spcBef>
              <a:buFont typeface="Wingdings" pitchFamily="2" charset="2"/>
              <a:buChar char="Ø"/>
            </a:pPr>
            <a:r>
              <a:rPr lang="en-US" dirty="0">
                <a:latin typeface="Calibri" panose="020F0502020204030204" pitchFamily="34" charset="0"/>
              </a:rPr>
              <a:t>How and When to Apply</a:t>
            </a:r>
          </a:p>
          <a:p>
            <a:pPr algn="ctr">
              <a:spcBef>
                <a:spcPct val="0"/>
              </a:spcBef>
              <a:buFont typeface="Wingdings" pitchFamily="2" charset="2"/>
              <a:buChar char="Ø"/>
            </a:pPr>
            <a:r>
              <a:rPr lang="en-US" dirty="0">
                <a:latin typeface="Calibri" panose="020F0502020204030204" pitchFamily="34" charset="0"/>
              </a:rPr>
              <a:t>Filing the FAFSA</a:t>
            </a:r>
          </a:p>
          <a:p>
            <a:pPr algn="ctr">
              <a:spcBef>
                <a:spcPct val="0"/>
              </a:spcBef>
              <a:buFont typeface="Wingdings" pitchFamily="2" charset="2"/>
              <a:buChar char="Ø"/>
            </a:pPr>
            <a:r>
              <a:rPr lang="en-US" dirty="0">
                <a:latin typeface="Calibri" panose="020F0502020204030204" pitchFamily="34" charset="0"/>
              </a:rPr>
              <a:t>Helpful FAQs, Tips, &amp; Resources</a:t>
            </a:r>
          </a:p>
          <a:p>
            <a:pPr algn="ctr">
              <a:spcBef>
                <a:spcPct val="0"/>
              </a:spcBef>
              <a:buFont typeface="Wingdings" pitchFamily="2" charset="2"/>
              <a:buChar char="Ø"/>
            </a:pPr>
            <a:r>
              <a:rPr lang="en-US" dirty="0">
                <a:latin typeface="Calibri" panose="020F0502020204030204" pitchFamily="34" charset="0"/>
              </a:rPr>
              <a:t>Questions and Answers</a:t>
            </a:r>
          </a:p>
          <a:p>
            <a:endParaRPr lang="en-US" dirty="0"/>
          </a:p>
        </p:txBody>
      </p:sp>
    </p:spTree>
    <p:extLst>
      <p:ext uri="{BB962C8B-B14F-4D97-AF65-F5344CB8AC3E}">
        <p14:creationId xmlns:p14="http://schemas.microsoft.com/office/powerpoint/2010/main" val="3170815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a:latin typeface="Calibri" panose="020F0502020204030204" pitchFamily="34" charset="0"/>
              </a:rPr>
              <a:t>Parent Section</a:t>
            </a:r>
          </a:p>
        </p:txBody>
      </p:sp>
      <p:sp>
        <p:nvSpPr>
          <p:cNvPr id="3" name="Content Placeholder 2"/>
          <p:cNvSpPr>
            <a:spLocks noGrp="1"/>
          </p:cNvSpPr>
          <p:nvPr>
            <p:ph idx="1"/>
          </p:nvPr>
        </p:nvSpPr>
        <p:spPr>
          <a:xfrm>
            <a:off x="457200" y="1219200"/>
            <a:ext cx="8229600" cy="2438400"/>
          </a:xfrm>
        </p:spPr>
        <p:txBody>
          <a:bodyPr/>
          <a:lstStyle/>
          <a:p>
            <a:pPr marL="0" indent="0" algn="ctr">
              <a:buNone/>
            </a:pPr>
            <a:r>
              <a:rPr lang="en-US" sz="2200" dirty="0">
                <a:latin typeface="Calibri" panose="020F0502020204030204" pitchFamily="34" charset="0"/>
              </a:rPr>
              <a:t>A legal parent includes a biological or adoptive parent, or a person that the state has determined to be your parent (for example, when a state allows another person’s name to be listed as a parent on a birth certificate). Grandparents, foster parents, legal guardians, older brothers or sisters, widowed stepparents, and aunts and uncles are not considered parents unless they have legally adopted you.</a:t>
            </a:r>
          </a:p>
          <a:p>
            <a:pPr algn="ctr"/>
            <a:endParaRPr lang="en-US" sz="2200" dirty="0">
              <a:latin typeface="Calibri" panose="020F05020202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35374" b="27786"/>
          <a:stretch>
            <a:fillRect/>
          </a:stretch>
        </p:blipFill>
        <p:spPr bwMode="auto">
          <a:xfrm>
            <a:off x="381000" y="3505200"/>
            <a:ext cx="83820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016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a:latin typeface="Calibri" panose="020F0502020204030204" pitchFamily="34" charset="0"/>
              </a:rPr>
              <a:t>FAFSA FAQs</a:t>
            </a:r>
          </a:p>
        </p:txBody>
      </p:sp>
      <p:sp>
        <p:nvSpPr>
          <p:cNvPr id="3" name="Content Placeholder 2"/>
          <p:cNvSpPr>
            <a:spLocks noGrp="1"/>
          </p:cNvSpPr>
          <p:nvPr>
            <p:ph idx="1"/>
          </p:nvPr>
        </p:nvSpPr>
        <p:spPr>
          <a:xfrm>
            <a:off x="381000" y="1143000"/>
            <a:ext cx="8382000" cy="4648200"/>
          </a:xfrm>
        </p:spPr>
        <p:txBody>
          <a:bodyPr/>
          <a:lstStyle/>
          <a:p>
            <a:pPr marL="0" indent="0" algn="ctr">
              <a:spcAft>
                <a:spcPts val="600"/>
              </a:spcAft>
              <a:buNone/>
            </a:pPr>
            <a:r>
              <a:rPr lang="en-US" sz="2000" b="1" dirty="0">
                <a:latin typeface="Calibri" panose="020F0502020204030204" pitchFamily="34" charset="0"/>
              </a:rPr>
              <a:t>Q. My parents are separated or divorced and living apart, </a:t>
            </a:r>
            <a:br>
              <a:rPr lang="en-US" sz="2000" b="1" dirty="0">
                <a:latin typeface="Calibri" panose="020F0502020204030204" pitchFamily="34" charset="0"/>
              </a:rPr>
            </a:br>
            <a:r>
              <a:rPr lang="en-US" sz="2000" b="1" dirty="0">
                <a:latin typeface="Calibri" panose="020F0502020204030204" pitchFamily="34" charset="0"/>
              </a:rPr>
              <a:t>whose information do I put on the FAFSA?</a:t>
            </a:r>
            <a:endParaRPr lang="en-US" sz="2000" dirty="0">
              <a:latin typeface="Calibri" panose="020F0502020204030204" pitchFamily="34" charset="0"/>
            </a:endParaRPr>
          </a:p>
          <a:p>
            <a:pPr marL="0" indent="0" algn="ctr">
              <a:spcAft>
                <a:spcPts val="1800"/>
              </a:spcAft>
              <a:buNone/>
            </a:pPr>
            <a:r>
              <a:rPr lang="en-US" sz="1800" dirty="0">
                <a:latin typeface="Calibri" panose="020F0502020204030204" pitchFamily="34" charset="0"/>
              </a:rPr>
              <a:t>A. You should report the information for the parent who you lived with the most over the past 12 months, regardless of who claims you on their income tax return.</a:t>
            </a:r>
          </a:p>
          <a:p>
            <a:pPr marL="0" indent="0" algn="ctr">
              <a:spcBef>
                <a:spcPts val="1200"/>
              </a:spcBef>
              <a:spcAft>
                <a:spcPts val="600"/>
              </a:spcAft>
              <a:buNone/>
            </a:pPr>
            <a:r>
              <a:rPr lang="en-US" sz="1800" dirty="0">
                <a:latin typeface="Calibri" panose="020F0502020204030204" pitchFamily="34" charset="0"/>
              </a:rPr>
              <a:t> </a:t>
            </a:r>
            <a:r>
              <a:rPr lang="en-US" sz="2000" b="1" dirty="0">
                <a:latin typeface="Calibri" panose="020F0502020204030204" pitchFamily="34" charset="0"/>
              </a:rPr>
              <a:t>Q. Do parents have to be </a:t>
            </a:r>
            <a:r>
              <a:rPr lang="en-US" sz="2000" b="1" i="1" dirty="0">
                <a:latin typeface="Calibri" panose="020F0502020204030204" pitchFamily="34" charset="0"/>
              </a:rPr>
              <a:t>legally</a:t>
            </a:r>
            <a:r>
              <a:rPr lang="en-US" sz="2000" b="1" dirty="0">
                <a:latin typeface="Calibri" panose="020F0502020204030204" pitchFamily="34" charset="0"/>
              </a:rPr>
              <a:t> separated to file the FAFSA as separated?</a:t>
            </a:r>
          </a:p>
          <a:p>
            <a:pPr marL="0" indent="0" algn="ctr">
              <a:spcAft>
                <a:spcPts val="1800"/>
              </a:spcAft>
              <a:buNone/>
            </a:pPr>
            <a:r>
              <a:rPr lang="en-US" sz="1800" dirty="0">
                <a:latin typeface="Calibri" panose="020F0502020204030204" pitchFamily="34" charset="0"/>
              </a:rPr>
              <a:t>No. Colleges may ask for proof of separate residences such as a copy of a </a:t>
            </a:r>
            <a:br>
              <a:rPr lang="en-US" sz="1800" dirty="0">
                <a:latin typeface="Calibri" panose="020F0502020204030204" pitchFamily="34" charset="0"/>
              </a:rPr>
            </a:br>
            <a:r>
              <a:rPr lang="en-US" sz="1800" dirty="0">
                <a:latin typeface="Calibri" panose="020F0502020204030204" pitchFamily="34" charset="0"/>
              </a:rPr>
              <a:t>lease and utility bills.</a:t>
            </a:r>
          </a:p>
          <a:p>
            <a:pPr marL="0" indent="0" algn="ctr">
              <a:spcBef>
                <a:spcPts val="1200"/>
              </a:spcBef>
              <a:spcAft>
                <a:spcPts val="600"/>
              </a:spcAft>
              <a:buNone/>
            </a:pPr>
            <a:r>
              <a:rPr lang="en-US" sz="2000" b="1" dirty="0">
                <a:latin typeface="Calibri" panose="020F0502020204030204" pitchFamily="34" charset="0"/>
              </a:rPr>
              <a:t>Q. My step-parent is not responsible for supporting me, why do I have to report his/her information on the FAFSA?</a:t>
            </a:r>
            <a:endParaRPr lang="en-US" sz="2000" dirty="0">
              <a:latin typeface="Calibri" panose="020F0502020204030204" pitchFamily="34" charset="0"/>
            </a:endParaRPr>
          </a:p>
          <a:p>
            <a:pPr marL="0" indent="0" algn="ctr">
              <a:spcAft>
                <a:spcPts val="1800"/>
              </a:spcAft>
              <a:buNone/>
            </a:pPr>
            <a:r>
              <a:rPr lang="en-US" sz="1800" dirty="0">
                <a:latin typeface="Calibri" panose="020F0502020204030204" pitchFamily="34" charset="0"/>
              </a:rPr>
              <a:t>A. If the parent you reside with is re-married, federal regulations require you to report your step-parent’s information on the FAFSA.</a:t>
            </a:r>
          </a:p>
          <a:p>
            <a:pPr marL="0" indent="0">
              <a:spcAft>
                <a:spcPts val="1800"/>
              </a:spcAft>
              <a:buNone/>
            </a:pPr>
            <a:endParaRPr lang="en-US" sz="1400" dirty="0">
              <a:latin typeface="Calibri" panose="020F0502020204030204" pitchFamily="34" charset="0"/>
            </a:endParaRPr>
          </a:p>
          <a:p>
            <a:pPr marL="457200" indent="-457200">
              <a:spcAft>
                <a:spcPts val="1800"/>
              </a:spcAft>
              <a:buAutoNum type="alphaUcPeriod"/>
            </a:pPr>
            <a:endParaRPr lang="en-US" sz="1400" dirty="0">
              <a:latin typeface="Calibri" panose="020F0502020204030204" pitchFamily="34" charset="0"/>
            </a:endParaRPr>
          </a:p>
        </p:txBody>
      </p:sp>
    </p:spTree>
    <p:extLst>
      <p:ext uri="{BB962C8B-B14F-4D97-AF65-F5344CB8AC3E}">
        <p14:creationId xmlns:p14="http://schemas.microsoft.com/office/powerpoint/2010/main" val="411380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152400"/>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5500" b="1">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ill Sans MT" pitchFamily="34" charset="0"/>
              </a:defRPr>
            </a:lvl2pPr>
            <a:lvl3pPr algn="ctr" rtl="0" eaLnBrk="1" fontAlgn="base" hangingPunct="1">
              <a:spcBef>
                <a:spcPct val="0"/>
              </a:spcBef>
              <a:spcAft>
                <a:spcPct val="0"/>
              </a:spcAft>
              <a:defRPr sz="4400">
                <a:solidFill>
                  <a:schemeClr val="bg1"/>
                </a:solidFill>
                <a:latin typeface="Gill Sans MT" pitchFamily="34" charset="0"/>
              </a:defRPr>
            </a:lvl3pPr>
            <a:lvl4pPr algn="ctr" rtl="0" eaLnBrk="1" fontAlgn="base" hangingPunct="1">
              <a:spcBef>
                <a:spcPct val="0"/>
              </a:spcBef>
              <a:spcAft>
                <a:spcPct val="0"/>
              </a:spcAft>
              <a:defRPr sz="4400">
                <a:solidFill>
                  <a:schemeClr val="bg1"/>
                </a:solidFill>
                <a:latin typeface="Gill Sans MT" pitchFamily="34" charset="0"/>
              </a:defRPr>
            </a:lvl4pPr>
            <a:lvl5pPr algn="ctr" rtl="0" eaLnBrk="1" fontAlgn="base" hangingPunct="1">
              <a:spcBef>
                <a:spcPct val="0"/>
              </a:spcBef>
              <a:spcAft>
                <a:spcPct val="0"/>
              </a:spcAft>
              <a:defRPr sz="4400">
                <a:solidFill>
                  <a:schemeClr val="bg1"/>
                </a:solidFill>
                <a:latin typeface="Gill Sans MT" pitchFamily="34" charset="0"/>
              </a:defRPr>
            </a:lvl5pPr>
            <a:lvl6pPr marL="457200" algn="ctr" rtl="0" eaLnBrk="1" fontAlgn="base" hangingPunct="1">
              <a:spcBef>
                <a:spcPct val="0"/>
              </a:spcBef>
              <a:spcAft>
                <a:spcPct val="0"/>
              </a:spcAft>
              <a:defRPr sz="4400">
                <a:solidFill>
                  <a:schemeClr val="bg1"/>
                </a:solidFill>
                <a:latin typeface="Gill Sans MT" pitchFamily="34" charset="0"/>
              </a:defRPr>
            </a:lvl6pPr>
            <a:lvl7pPr marL="914400" algn="ctr" rtl="0" eaLnBrk="1" fontAlgn="base" hangingPunct="1">
              <a:spcBef>
                <a:spcPct val="0"/>
              </a:spcBef>
              <a:spcAft>
                <a:spcPct val="0"/>
              </a:spcAft>
              <a:defRPr sz="4400">
                <a:solidFill>
                  <a:schemeClr val="bg1"/>
                </a:solidFill>
                <a:latin typeface="Gill Sans MT" pitchFamily="34" charset="0"/>
              </a:defRPr>
            </a:lvl7pPr>
            <a:lvl8pPr marL="1371600" algn="ctr" rtl="0" eaLnBrk="1" fontAlgn="base" hangingPunct="1">
              <a:spcBef>
                <a:spcPct val="0"/>
              </a:spcBef>
              <a:spcAft>
                <a:spcPct val="0"/>
              </a:spcAft>
              <a:defRPr sz="4400">
                <a:solidFill>
                  <a:schemeClr val="bg1"/>
                </a:solidFill>
                <a:latin typeface="Gill Sans MT" pitchFamily="34" charset="0"/>
              </a:defRPr>
            </a:lvl8pPr>
            <a:lvl9pPr marL="1828800" algn="ctr" rtl="0" eaLnBrk="1" fontAlgn="base" hangingPunct="1">
              <a:spcBef>
                <a:spcPct val="0"/>
              </a:spcBef>
              <a:spcAft>
                <a:spcPct val="0"/>
              </a:spcAft>
              <a:defRPr sz="4400">
                <a:solidFill>
                  <a:schemeClr val="bg1"/>
                </a:solidFill>
                <a:latin typeface="Gill Sans MT" pitchFamily="34" charset="0"/>
              </a:defRPr>
            </a:lvl9pPr>
          </a:lstStyle>
          <a:p>
            <a:pPr marL="342900" indent="-342900"/>
            <a:r>
              <a:rPr lang="en-US" kern="0" dirty="0">
                <a:latin typeface="Calibri" panose="020F0502020204030204" pitchFamily="34" charset="0"/>
              </a:rPr>
              <a:t>IRS Data Retrieval</a:t>
            </a:r>
          </a:p>
        </p:txBody>
      </p:sp>
      <p:pic>
        <p:nvPicPr>
          <p:cNvPr id="8" name="Picture 7">
            <a:extLst>
              <a:ext uri="{FF2B5EF4-FFF2-40B4-BE49-F238E27FC236}">
                <a16:creationId xmlns:a16="http://schemas.microsoft.com/office/drawing/2014/main" id="{1549C7F0-4B6C-49DA-9562-1732C8BC1104}"/>
              </a:ext>
            </a:extLst>
          </p:cNvPr>
          <p:cNvPicPr>
            <a:picLocks noChangeAspect="1"/>
          </p:cNvPicPr>
          <p:nvPr/>
        </p:nvPicPr>
        <p:blipFill>
          <a:blip r:embed="rId2"/>
          <a:stretch>
            <a:fillRect/>
          </a:stretch>
        </p:blipFill>
        <p:spPr>
          <a:xfrm>
            <a:off x="1295400" y="1676400"/>
            <a:ext cx="6238875" cy="2381250"/>
          </a:xfrm>
          <a:prstGeom prst="rect">
            <a:avLst/>
          </a:prstGeom>
        </p:spPr>
      </p:pic>
    </p:spTree>
    <p:extLst>
      <p:ext uri="{BB962C8B-B14F-4D97-AF65-F5344CB8AC3E}">
        <p14:creationId xmlns:p14="http://schemas.microsoft.com/office/powerpoint/2010/main" val="325259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152400"/>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5500" b="1">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ill Sans MT" pitchFamily="34" charset="0"/>
              </a:defRPr>
            </a:lvl2pPr>
            <a:lvl3pPr algn="ctr" rtl="0" eaLnBrk="1" fontAlgn="base" hangingPunct="1">
              <a:spcBef>
                <a:spcPct val="0"/>
              </a:spcBef>
              <a:spcAft>
                <a:spcPct val="0"/>
              </a:spcAft>
              <a:defRPr sz="4400">
                <a:solidFill>
                  <a:schemeClr val="bg1"/>
                </a:solidFill>
                <a:latin typeface="Gill Sans MT" pitchFamily="34" charset="0"/>
              </a:defRPr>
            </a:lvl3pPr>
            <a:lvl4pPr algn="ctr" rtl="0" eaLnBrk="1" fontAlgn="base" hangingPunct="1">
              <a:spcBef>
                <a:spcPct val="0"/>
              </a:spcBef>
              <a:spcAft>
                <a:spcPct val="0"/>
              </a:spcAft>
              <a:defRPr sz="4400">
                <a:solidFill>
                  <a:schemeClr val="bg1"/>
                </a:solidFill>
                <a:latin typeface="Gill Sans MT" pitchFamily="34" charset="0"/>
              </a:defRPr>
            </a:lvl4pPr>
            <a:lvl5pPr algn="ctr" rtl="0" eaLnBrk="1" fontAlgn="base" hangingPunct="1">
              <a:spcBef>
                <a:spcPct val="0"/>
              </a:spcBef>
              <a:spcAft>
                <a:spcPct val="0"/>
              </a:spcAft>
              <a:defRPr sz="4400">
                <a:solidFill>
                  <a:schemeClr val="bg1"/>
                </a:solidFill>
                <a:latin typeface="Gill Sans MT" pitchFamily="34" charset="0"/>
              </a:defRPr>
            </a:lvl5pPr>
            <a:lvl6pPr marL="457200" algn="ctr" rtl="0" eaLnBrk="1" fontAlgn="base" hangingPunct="1">
              <a:spcBef>
                <a:spcPct val="0"/>
              </a:spcBef>
              <a:spcAft>
                <a:spcPct val="0"/>
              </a:spcAft>
              <a:defRPr sz="4400">
                <a:solidFill>
                  <a:schemeClr val="bg1"/>
                </a:solidFill>
                <a:latin typeface="Gill Sans MT" pitchFamily="34" charset="0"/>
              </a:defRPr>
            </a:lvl6pPr>
            <a:lvl7pPr marL="914400" algn="ctr" rtl="0" eaLnBrk="1" fontAlgn="base" hangingPunct="1">
              <a:spcBef>
                <a:spcPct val="0"/>
              </a:spcBef>
              <a:spcAft>
                <a:spcPct val="0"/>
              </a:spcAft>
              <a:defRPr sz="4400">
                <a:solidFill>
                  <a:schemeClr val="bg1"/>
                </a:solidFill>
                <a:latin typeface="Gill Sans MT" pitchFamily="34" charset="0"/>
              </a:defRPr>
            </a:lvl7pPr>
            <a:lvl8pPr marL="1371600" algn="ctr" rtl="0" eaLnBrk="1" fontAlgn="base" hangingPunct="1">
              <a:spcBef>
                <a:spcPct val="0"/>
              </a:spcBef>
              <a:spcAft>
                <a:spcPct val="0"/>
              </a:spcAft>
              <a:defRPr sz="4400">
                <a:solidFill>
                  <a:schemeClr val="bg1"/>
                </a:solidFill>
                <a:latin typeface="Gill Sans MT" pitchFamily="34" charset="0"/>
              </a:defRPr>
            </a:lvl8pPr>
            <a:lvl9pPr marL="1828800" algn="ctr" rtl="0" eaLnBrk="1" fontAlgn="base" hangingPunct="1">
              <a:spcBef>
                <a:spcPct val="0"/>
              </a:spcBef>
              <a:spcAft>
                <a:spcPct val="0"/>
              </a:spcAft>
              <a:defRPr sz="4400">
                <a:solidFill>
                  <a:schemeClr val="bg1"/>
                </a:solidFill>
                <a:latin typeface="Gill Sans MT" pitchFamily="34" charset="0"/>
              </a:defRPr>
            </a:lvl9pPr>
          </a:lstStyle>
          <a:p>
            <a:pPr marL="342900" indent="-342900"/>
            <a:r>
              <a:rPr lang="en-US" kern="0" dirty="0">
                <a:latin typeface="Calibri" panose="020F0502020204030204" pitchFamily="34" charset="0"/>
              </a:rPr>
              <a:t>IRS Data Retrieval</a:t>
            </a:r>
          </a:p>
        </p:txBody>
      </p:sp>
      <p:pic>
        <p:nvPicPr>
          <p:cNvPr id="8" name="Picture 4" descr="2017-2018 IRS Data Retrieval Tool, page 2, containing user-specific IRS data. Users are provided with the tax information on file with the IRS and FAFSA question number each IRS data element corresponds to.&#10;&#10;The user can check the “Transfer My Tax Information…” box and click “Transfer Now” to carry this data back into FAFSA on the Web.&#10;&#10;The user can check the “Do Not Transfer…” box and click “Do Not Transfer” to discontinue use of the IRS DRT and return to the FAFSA.&#10;&#10;The user can click the “Print this page” icon in order to print the data that is displayed on this page.&#10;"/>
          <p:cNvPicPr>
            <a:picLocks noChangeAspect="1" noChangeArrowheads="1"/>
          </p:cNvPicPr>
          <p:nvPr/>
        </p:nvPicPr>
        <p:blipFill rotWithShape="1">
          <a:blip r:embed="rId2">
            <a:extLst>
              <a:ext uri="{28A0092B-C50C-407E-A947-70E740481C1C}">
                <a14:useLocalDpi xmlns:a14="http://schemas.microsoft.com/office/drawing/2010/main" val="0"/>
              </a:ext>
            </a:extLst>
          </a:blip>
          <a:srcRect l="13212" t="1996" r="14201" b="2268"/>
          <a:stretch/>
        </p:blipFill>
        <p:spPr bwMode="auto">
          <a:xfrm>
            <a:off x="1393371" y="1059542"/>
            <a:ext cx="6139543" cy="564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nut 8"/>
          <p:cNvSpPr/>
          <p:nvPr/>
        </p:nvSpPr>
        <p:spPr>
          <a:xfrm>
            <a:off x="5867400" y="5290456"/>
            <a:ext cx="1821543" cy="537029"/>
          </a:xfrm>
          <a:prstGeom prst="donut">
            <a:avLst>
              <a:gd name="adj" fmla="val 11431"/>
            </a:avLst>
          </a:prstGeom>
          <a:solidFill>
            <a:srgbClr val="FFC000"/>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788743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latin typeface="Calibri" panose="020F0502020204030204" pitchFamily="34" charset="0"/>
              </a:rPr>
              <a:t>Assets </a:t>
            </a:r>
          </a:p>
        </p:txBody>
      </p:sp>
      <p:sp>
        <p:nvSpPr>
          <p:cNvPr id="4" name="Content Placeholder 3"/>
          <p:cNvSpPr>
            <a:spLocks noGrp="1"/>
          </p:cNvSpPr>
          <p:nvPr>
            <p:ph idx="1"/>
          </p:nvPr>
        </p:nvSpPr>
        <p:spPr>
          <a:xfrm>
            <a:off x="152400" y="914400"/>
            <a:ext cx="8915400" cy="4933658"/>
          </a:xfrm>
          <a:prstGeom prst="rect">
            <a:avLst/>
          </a:prstGeom>
        </p:spPr>
        <p:txBody>
          <a:bodyPr wrap="square">
            <a:spAutoFit/>
          </a:bodyPr>
          <a:lstStyle/>
          <a:p>
            <a:pPr marL="0" indent="0" algn="ctr">
              <a:spcBef>
                <a:spcPts val="0"/>
              </a:spcBef>
              <a:spcAft>
                <a:spcPts val="1200"/>
              </a:spcAft>
              <a:buNone/>
              <a:defRPr/>
            </a:pPr>
            <a:r>
              <a:rPr lang="en-US" sz="2000" b="1" u="sng" dirty="0">
                <a:latin typeface="Calibri" panose="020F0502020204030204" pitchFamily="34" charset="0"/>
              </a:rPr>
              <a:t>Asset net worth means current value of the assets minus what is owed </a:t>
            </a:r>
            <a:endParaRPr lang="en-US" sz="1800" b="1" u="sng" dirty="0">
              <a:latin typeface="Calibri" panose="020F0502020204030204" pitchFamily="34" charset="0"/>
            </a:endParaRPr>
          </a:p>
          <a:p>
            <a:pPr marL="0" indent="0">
              <a:buNone/>
              <a:defRPr/>
            </a:pPr>
            <a:r>
              <a:rPr lang="en-US" sz="1800" b="1" dirty="0">
                <a:latin typeface="Calibri" panose="020F0502020204030204" pitchFamily="34" charset="0"/>
              </a:rPr>
              <a:t>Assets include:</a:t>
            </a:r>
          </a:p>
          <a:p>
            <a:pPr marL="0" indent="0">
              <a:buNone/>
              <a:defRPr/>
            </a:pPr>
            <a:endParaRPr lang="en-US" sz="1700" dirty="0">
              <a:latin typeface="Calibri" panose="020F0502020204030204" pitchFamily="34" charset="0"/>
            </a:endParaRPr>
          </a:p>
          <a:p>
            <a:pPr marL="285750" indent="-285750">
              <a:buFont typeface="Arial" panose="020B0604020202020204" pitchFamily="34" charset="0"/>
              <a:buChar char="•"/>
              <a:defRPr/>
            </a:pPr>
            <a:r>
              <a:rPr lang="en-US" sz="1700" dirty="0">
                <a:latin typeface="Calibri" panose="020F0502020204030204" pitchFamily="34" charset="0"/>
              </a:rPr>
              <a:t>Money in cash, savings, and checking accounts</a:t>
            </a:r>
          </a:p>
          <a:p>
            <a:pPr marL="285750" indent="-285750">
              <a:buFont typeface="Arial" panose="020B0604020202020204" pitchFamily="34" charset="0"/>
              <a:buChar char="•"/>
              <a:defRPr/>
            </a:pPr>
            <a:r>
              <a:rPr lang="en-US" sz="1700" dirty="0">
                <a:latin typeface="Calibri" panose="020F0502020204030204" pitchFamily="34" charset="0"/>
              </a:rPr>
              <a:t>Businesses</a:t>
            </a:r>
          </a:p>
          <a:p>
            <a:pPr marL="285750" indent="-285750">
              <a:buFont typeface="Arial" panose="020B0604020202020204" pitchFamily="34" charset="0"/>
              <a:buChar char="•"/>
              <a:defRPr/>
            </a:pPr>
            <a:r>
              <a:rPr lang="en-US" sz="1700" dirty="0">
                <a:latin typeface="Calibri" panose="020F0502020204030204" pitchFamily="34" charset="0"/>
              </a:rPr>
              <a:t>Investment farms</a:t>
            </a:r>
          </a:p>
          <a:p>
            <a:pPr marL="285750" indent="-285750">
              <a:buFont typeface="Arial" panose="020B0604020202020204" pitchFamily="34" charset="0"/>
              <a:buChar char="•"/>
              <a:defRPr/>
            </a:pPr>
            <a:r>
              <a:rPr lang="en-US" sz="1700" dirty="0">
                <a:latin typeface="Calibri" panose="020F0502020204030204" pitchFamily="34" charset="0"/>
              </a:rPr>
              <a:t>Other investments, such as real estate (other than the home in which you live), UGMA and UTMA accounts for which you are the owner, stocks, bonds, certificates of deposit, etc.</a:t>
            </a:r>
          </a:p>
          <a:p>
            <a:pPr marL="0" indent="0">
              <a:buNone/>
              <a:defRPr/>
            </a:pPr>
            <a:endParaRPr lang="en-US" sz="1700" dirty="0">
              <a:latin typeface="Calibri" panose="020F0502020204030204" pitchFamily="34" charset="0"/>
            </a:endParaRPr>
          </a:p>
          <a:p>
            <a:pPr marL="0" indent="0">
              <a:buNone/>
              <a:defRPr/>
            </a:pPr>
            <a:r>
              <a:rPr lang="en-US" sz="1800" b="1" dirty="0">
                <a:latin typeface="Calibri" panose="020F0502020204030204" pitchFamily="34" charset="0"/>
              </a:rPr>
              <a:t>Assets </a:t>
            </a:r>
            <a:r>
              <a:rPr lang="en-US" sz="1800" b="1" u="sng" dirty="0">
                <a:latin typeface="Calibri" panose="020F0502020204030204" pitchFamily="34" charset="0"/>
              </a:rPr>
              <a:t>do not </a:t>
            </a:r>
            <a:r>
              <a:rPr lang="en-US" sz="1800" b="1" dirty="0">
                <a:latin typeface="Calibri" panose="020F0502020204030204" pitchFamily="34" charset="0"/>
              </a:rPr>
              <a:t>include:</a:t>
            </a:r>
          </a:p>
          <a:p>
            <a:pPr marL="0" indent="0">
              <a:buNone/>
              <a:defRPr/>
            </a:pPr>
            <a:endParaRPr lang="en-US" sz="1700" dirty="0">
              <a:latin typeface="Calibri" panose="020F0502020204030204" pitchFamily="34" charset="0"/>
            </a:endParaRPr>
          </a:p>
          <a:p>
            <a:pPr marL="285750" indent="-285750">
              <a:buFont typeface="Arial" panose="020B0604020202020204" pitchFamily="34" charset="0"/>
              <a:buChar char="•"/>
              <a:defRPr/>
            </a:pPr>
            <a:r>
              <a:rPr lang="en-US" sz="1700" dirty="0">
                <a:latin typeface="Calibri" panose="020F0502020204030204" pitchFamily="34" charset="0"/>
              </a:rPr>
              <a:t>The home in which you live</a:t>
            </a:r>
          </a:p>
          <a:p>
            <a:pPr marL="285750" indent="-285750">
              <a:buFont typeface="Arial" panose="020B0604020202020204" pitchFamily="34" charset="0"/>
              <a:buChar char="•"/>
              <a:defRPr/>
            </a:pPr>
            <a:r>
              <a:rPr lang="en-US" sz="1700" dirty="0">
                <a:latin typeface="Calibri" panose="020F0502020204030204" pitchFamily="34" charset="0"/>
              </a:rPr>
              <a:t>UGMA and UTMA accounts for which you are the custodian, but not the owner</a:t>
            </a:r>
          </a:p>
          <a:p>
            <a:pPr marL="285750" indent="-285750">
              <a:buFont typeface="Arial" panose="020B0604020202020204" pitchFamily="34" charset="0"/>
              <a:buChar char="•"/>
              <a:defRPr/>
            </a:pPr>
            <a:r>
              <a:rPr lang="en-US" sz="1700" dirty="0">
                <a:latin typeface="Calibri" panose="020F0502020204030204" pitchFamily="34" charset="0"/>
              </a:rPr>
              <a:t>The value of life insurance</a:t>
            </a:r>
          </a:p>
          <a:p>
            <a:pPr marL="285750" indent="-285750">
              <a:buFont typeface="Arial" panose="020B0604020202020204" pitchFamily="34" charset="0"/>
              <a:buChar char="•"/>
              <a:defRPr/>
            </a:pPr>
            <a:r>
              <a:rPr lang="en-US" sz="1700" dirty="0">
                <a:latin typeface="Calibri" panose="020F0502020204030204" pitchFamily="34" charset="0"/>
              </a:rPr>
              <a:t>Retirement plans (401[k] plans, pension funds, annuities, non-education IRAs, Keogh plans, etc.)</a:t>
            </a:r>
          </a:p>
        </p:txBody>
      </p:sp>
    </p:spTree>
    <p:extLst>
      <p:ext uri="{BB962C8B-B14F-4D97-AF65-F5344CB8AC3E}">
        <p14:creationId xmlns:p14="http://schemas.microsoft.com/office/powerpoint/2010/main" val="1737735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FAFSA FAQ</a:t>
            </a:r>
          </a:p>
        </p:txBody>
      </p:sp>
      <p:sp>
        <p:nvSpPr>
          <p:cNvPr id="3" name="Content Placeholder 2"/>
          <p:cNvSpPr>
            <a:spLocks noGrp="1"/>
          </p:cNvSpPr>
          <p:nvPr>
            <p:ph idx="1"/>
          </p:nvPr>
        </p:nvSpPr>
        <p:spPr>
          <a:xfrm>
            <a:off x="533400" y="1600200"/>
            <a:ext cx="8153400" cy="3276600"/>
          </a:xfrm>
        </p:spPr>
        <p:txBody>
          <a:bodyPr/>
          <a:lstStyle/>
          <a:p>
            <a:pPr algn="ctr">
              <a:spcAft>
                <a:spcPts val="1800"/>
              </a:spcAft>
              <a:buNone/>
            </a:pPr>
            <a:r>
              <a:rPr lang="en-US" sz="2400" b="1" dirty="0">
                <a:latin typeface="Calibri" panose="020F0502020204030204" pitchFamily="34" charset="0"/>
              </a:rPr>
              <a:t>Q. How are 529 plans reported on the FAFSA?</a:t>
            </a:r>
          </a:p>
          <a:p>
            <a:pPr algn="ctr">
              <a:spcAft>
                <a:spcPts val="1800"/>
              </a:spcAft>
              <a:buNone/>
            </a:pPr>
            <a:r>
              <a:rPr lang="en-US" sz="2200" dirty="0">
                <a:latin typeface="Calibri" panose="020F0502020204030204" pitchFamily="34" charset="0"/>
              </a:rPr>
              <a:t>A. 529 plans are reported under the “owner” as an investment, </a:t>
            </a:r>
            <a:r>
              <a:rPr lang="en-US" sz="2200" u="sng" dirty="0">
                <a:latin typeface="Calibri" panose="020F0502020204030204" pitchFamily="34" charset="0"/>
              </a:rPr>
              <a:t>not</a:t>
            </a:r>
            <a:r>
              <a:rPr lang="en-US" sz="2200" dirty="0">
                <a:latin typeface="Calibri" panose="020F0502020204030204" pitchFamily="34" charset="0"/>
              </a:rPr>
              <a:t> the beneficiary. If the parent is the owner, it is reported under the parent investment question. If the parent has more than one 529 plan for various members of the family including siblings of the student, the total value of </a:t>
            </a:r>
            <a:r>
              <a:rPr lang="en-US" sz="2200" u="sng" dirty="0">
                <a:latin typeface="Calibri" panose="020F0502020204030204" pitchFamily="34" charset="0"/>
              </a:rPr>
              <a:t>all</a:t>
            </a:r>
            <a:r>
              <a:rPr lang="en-US" sz="2200" dirty="0">
                <a:latin typeface="Calibri" panose="020F0502020204030204" pitchFamily="34" charset="0"/>
              </a:rPr>
              <a:t> plans must be reported </a:t>
            </a:r>
            <a:br>
              <a:rPr lang="en-US" sz="2200" dirty="0">
                <a:latin typeface="Calibri" panose="020F0502020204030204" pitchFamily="34" charset="0"/>
              </a:rPr>
            </a:br>
            <a:r>
              <a:rPr lang="en-US" sz="2200" dirty="0">
                <a:latin typeface="Calibri" panose="020F0502020204030204" pitchFamily="34" charset="0"/>
              </a:rPr>
              <a:t>under the parent.</a:t>
            </a:r>
          </a:p>
          <a:p>
            <a:pPr>
              <a:spcAft>
                <a:spcPts val="1800"/>
              </a:spcAft>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5500" b="1">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ill Sans MT" pitchFamily="34" charset="0"/>
              </a:defRPr>
            </a:lvl2pPr>
            <a:lvl3pPr algn="ctr" rtl="0" eaLnBrk="1" fontAlgn="base" hangingPunct="1">
              <a:spcBef>
                <a:spcPct val="0"/>
              </a:spcBef>
              <a:spcAft>
                <a:spcPct val="0"/>
              </a:spcAft>
              <a:defRPr sz="4400">
                <a:solidFill>
                  <a:schemeClr val="bg1"/>
                </a:solidFill>
                <a:latin typeface="Gill Sans MT" pitchFamily="34" charset="0"/>
              </a:defRPr>
            </a:lvl3pPr>
            <a:lvl4pPr algn="ctr" rtl="0" eaLnBrk="1" fontAlgn="base" hangingPunct="1">
              <a:spcBef>
                <a:spcPct val="0"/>
              </a:spcBef>
              <a:spcAft>
                <a:spcPct val="0"/>
              </a:spcAft>
              <a:defRPr sz="4400">
                <a:solidFill>
                  <a:schemeClr val="bg1"/>
                </a:solidFill>
                <a:latin typeface="Gill Sans MT" pitchFamily="34" charset="0"/>
              </a:defRPr>
            </a:lvl4pPr>
            <a:lvl5pPr algn="ctr" rtl="0" eaLnBrk="1" fontAlgn="base" hangingPunct="1">
              <a:spcBef>
                <a:spcPct val="0"/>
              </a:spcBef>
              <a:spcAft>
                <a:spcPct val="0"/>
              </a:spcAft>
              <a:defRPr sz="4400">
                <a:solidFill>
                  <a:schemeClr val="bg1"/>
                </a:solidFill>
                <a:latin typeface="Gill Sans MT" pitchFamily="34" charset="0"/>
              </a:defRPr>
            </a:lvl5pPr>
            <a:lvl6pPr marL="457200" algn="ctr" rtl="0" eaLnBrk="1" fontAlgn="base" hangingPunct="1">
              <a:spcBef>
                <a:spcPct val="0"/>
              </a:spcBef>
              <a:spcAft>
                <a:spcPct val="0"/>
              </a:spcAft>
              <a:defRPr sz="4400">
                <a:solidFill>
                  <a:schemeClr val="bg1"/>
                </a:solidFill>
                <a:latin typeface="Gill Sans MT" pitchFamily="34" charset="0"/>
              </a:defRPr>
            </a:lvl6pPr>
            <a:lvl7pPr marL="914400" algn="ctr" rtl="0" eaLnBrk="1" fontAlgn="base" hangingPunct="1">
              <a:spcBef>
                <a:spcPct val="0"/>
              </a:spcBef>
              <a:spcAft>
                <a:spcPct val="0"/>
              </a:spcAft>
              <a:defRPr sz="4400">
                <a:solidFill>
                  <a:schemeClr val="bg1"/>
                </a:solidFill>
                <a:latin typeface="Gill Sans MT" pitchFamily="34" charset="0"/>
              </a:defRPr>
            </a:lvl7pPr>
            <a:lvl8pPr marL="1371600" algn="ctr" rtl="0" eaLnBrk="1" fontAlgn="base" hangingPunct="1">
              <a:spcBef>
                <a:spcPct val="0"/>
              </a:spcBef>
              <a:spcAft>
                <a:spcPct val="0"/>
              </a:spcAft>
              <a:defRPr sz="4400">
                <a:solidFill>
                  <a:schemeClr val="bg1"/>
                </a:solidFill>
                <a:latin typeface="Gill Sans MT" pitchFamily="34" charset="0"/>
              </a:defRPr>
            </a:lvl8pPr>
            <a:lvl9pPr marL="1828800" algn="ctr" rtl="0" eaLnBrk="1" fontAlgn="base" hangingPunct="1">
              <a:spcBef>
                <a:spcPct val="0"/>
              </a:spcBef>
              <a:spcAft>
                <a:spcPct val="0"/>
              </a:spcAft>
              <a:defRPr sz="4400">
                <a:solidFill>
                  <a:schemeClr val="bg1"/>
                </a:solidFill>
                <a:latin typeface="Gill Sans MT" pitchFamily="34" charset="0"/>
              </a:defRPr>
            </a:lvl9pPr>
          </a:lstStyle>
          <a:p>
            <a:pPr marL="342900" indent="-342900">
              <a:spcAft>
                <a:spcPts val="600"/>
              </a:spcAft>
            </a:pPr>
            <a:r>
              <a:rPr lang="en-US" b="1" kern="0">
                <a:latin typeface="+mj-lt"/>
                <a:ea typeface="+mj-ea"/>
                <a:cs typeface="+mj-cs"/>
              </a:rPr>
              <a:t>Student Signature Page</a:t>
            </a:r>
          </a:p>
        </p:txBody>
      </p:sp>
      <p:pic>
        <p:nvPicPr>
          <p:cNvPr id="3" name="Picture 2">
            <a:extLst>
              <a:ext uri="{FF2B5EF4-FFF2-40B4-BE49-F238E27FC236}">
                <a16:creationId xmlns:a16="http://schemas.microsoft.com/office/drawing/2014/main" id="{6694F780-AEDF-41C4-9F27-7705263D26EA}"/>
              </a:ext>
            </a:extLst>
          </p:cNvPr>
          <p:cNvPicPr>
            <a:picLocks noChangeAspect="1"/>
          </p:cNvPicPr>
          <p:nvPr/>
        </p:nvPicPr>
        <p:blipFill>
          <a:blip r:embed="rId2"/>
          <a:stretch>
            <a:fillRect/>
          </a:stretch>
        </p:blipFill>
        <p:spPr>
          <a:xfrm>
            <a:off x="2394857" y="1219200"/>
            <a:ext cx="4354285" cy="4114800"/>
          </a:xfrm>
          <a:prstGeom prst="rect">
            <a:avLst/>
          </a:prstGeom>
          <a:noFill/>
        </p:spPr>
      </p:pic>
    </p:spTree>
    <p:extLst>
      <p:ext uri="{BB962C8B-B14F-4D97-AF65-F5344CB8AC3E}">
        <p14:creationId xmlns:p14="http://schemas.microsoft.com/office/powerpoint/2010/main" val="2843487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5500" b="1">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ill Sans MT" pitchFamily="34" charset="0"/>
              </a:defRPr>
            </a:lvl2pPr>
            <a:lvl3pPr algn="ctr" rtl="0" eaLnBrk="1" fontAlgn="base" hangingPunct="1">
              <a:spcBef>
                <a:spcPct val="0"/>
              </a:spcBef>
              <a:spcAft>
                <a:spcPct val="0"/>
              </a:spcAft>
              <a:defRPr sz="4400">
                <a:solidFill>
                  <a:schemeClr val="bg1"/>
                </a:solidFill>
                <a:latin typeface="Gill Sans MT" pitchFamily="34" charset="0"/>
              </a:defRPr>
            </a:lvl3pPr>
            <a:lvl4pPr algn="ctr" rtl="0" eaLnBrk="1" fontAlgn="base" hangingPunct="1">
              <a:spcBef>
                <a:spcPct val="0"/>
              </a:spcBef>
              <a:spcAft>
                <a:spcPct val="0"/>
              </a:spcAft>
              <a:defRPr sz="4400">
                <a:solidFill>
                  <a:schemeClr val="bg1"/>
                </a:solidFill>
                <a:latin typeface="Gill Sans MT" pitchFamily="34" charset="0"/>
              </a:defRPr>
            </a:lvl4pPr>
            <a:lvl5pPr algn="ctr" rtl="0" eaLnBrk="1" fontAlgn="base" hangingPunct="1">
              <a:spcBef>
                <a:spcPct val="0"/>
              </a:spcBef>
              <a:spcAft>
                <a:spcPct val="0"/>
              </a:spcAft>
              <a:defRPr sz="4400">
                <a:solidFill>
                  <a:schemeClr val="bg1"/>
                </a:solidFill>
                <a:latin typeface="Gill Sans MT" pitchFamily="34" charset="0"/>
              </a:defRPr>
            </a:lvl5pPr>
            <a:lvl6pPr marL="457200" algn="ctr" rtl="0" eaLnBrk="1" fontAlgn="base" hangingPunct="1">
              <a:spcBef>
                <a:spcPct val="0"/>
              </a:spcBef>
              <a:spcAft>
                <a:spcPct val="0"/>
              </a:spcAft>
              <a:defRPr sz="4400">
                <a:solidFill>
                  <a:schemeClr val="bg1"/>
                </a:solidFill>
                <a:latin typeface="Gill Sans MT" pitchFamily="34" charset="0"/>
              </a:defRPr>
            </a:lvl6pPr>
            <a:lvl7pPr marL="914400" algn="ctr" rtl="0" eaLnBrk="1" fontAlgn="base" hangingPunct="1">
              <a:spcBef>
                <a:spcPct val="0"/>
              </a:spcBef>
              <a:spcAft>
                <a:spcPct val="0"/>
              </a:spcAft>
              <a:defRPr sz="4400">
                <a:solidFill>
                  <a:schemeClr val="bg1"/>
                </a:solidFill>
                <a:latin typeface="Gill Sans MT" pitchFamily="34" charset="0"/>
              </a:defRPr>
            </a:lvl7pPr>
            <a:lvl8pPr marL="1371600" algn="ctr" rtl="0" eaLnBrk="1" fontAlgn="base" hangingPunct="1">
              <a:spcBef>
                <a:spcPct val="0"/>
              </a:spcBef>
              <a:spcAft>
                <a:spcPct val="0"/>
              </a:spcAft>
              <a:defRPr sz="4400">
                <a:solidFill>
                  <a:schemeClr val="bg1"/>
                </a:solidFill>
                <a:latin typeface="Gill Sans MT" pitchFamily="34" charset="0"/>
              </a:defRPr>
            </a:lvl8pPr>
            <a:lvl9pPr marL="1828800" algn="ctr" rtl="0" eaLnBrk="1" fontAlgn="base" hangingPunct="1">
              <a:spcBef>
                <a:spcPct val="0"/>
              </a:spcBef>
              <a:spcAft>
                <a:spcPct val="0"/>
              </a:spcAft>
              <a:defRPr sz="4400">
                <a:solidFill>
                  <a:schemeClr val="bg1"/>
                </a:solidFill>
                <a:latin typeface="Gill Sans MT" pitchFamily="34" charset="0"/>
              </a:defRPr>
            </a:lvl9pPr>
          </a:lstStyle>
          <a:p>
            <a:pPr marL="342900" indent="-342900">
              <a:spcAft>
                <a:spcPts val="600"/>
              </a:spcAft>
            </a:pPr>
            <a:r>
              <a:rPr lang="en-US" b="1" kern="0">
                <a:latin typeface="+mj-lt"/>
                <a:ea typeface="+mj-ea"/>
                <a:cs typeface="+mj-cs"/>
              </a:rPr>
              <a:t>Parent Signature Page</a:t>
            </a:r>
          </a:p>
        </p:txBody>
      </p:sp>
      <p:pic>
        <p:nvPicPr>
          <p:cNvPr id="3" name="Picture 2">
            <a:extLst>
              <a:ext uri="{FF2B5EF4-FFF2-40B4-BE49-F238E27FC236}">
                <a16:creationId xmlns:a16="http://schemas.microsoft.com/office/drawing/2014/main" id="{81B604BD-E415-4793-89AC-0514A859BED1}"/>
              </a:ext>
            </a:extLst>
          </p:cNvPr>
          <p:cNvPicPr>
            <a:picLocks noChangeAspect="1"/>
          </p:cNvPicPr>
          <p:nvPr/>
        </p:nvPicPr>
        <p:blipFill rotWithShape="1">
          <a:blip r:embed="rId2"/>
          <a:srcRect t="6101" r="1" b="51860"/>
          <a:stretch/>
        </p:blipFill>
        <p:spPr>
          <a:xfrm>
            <a:off x="228600" y="1219200"/>
            <a:ext cx="8686800" cy="4114800"/>
          </a:xfrm>
          <a:prstGeom prst="rect">
            <a:avLst/>
          </a:prstGeom>
          <a:noFill/>
        </p:spPr>
      </p:pic>
    </p:spTree>
    <p:extLst>
      <p:ext uri="{BB962C8B-B14F-4D97-AF65-F5344CB8AC3E}">
        <p14:creationId xmlns:p14="http://schemas.microsoft.com/office/powerpoint/2010/main" val="396513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152400"/>
            <a:ext cx="8229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5500" b="1">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ill Sans MT" pitchFamily="34" charset="0"/>
              </a:defRPr>
            </a:lvl2pPr>
            <a:lvl3pPr algn="ctr" rtl="0" eaLnBrk="1" fontAlgn="base" hangingPunct="1">
              <a:spcBef>
                <a:spcPct val="0"/>
              </a:spcBef>
              <a:spcAft>
                <a:spcPct val="0"/>
              </a:spcAft>
              <a:defRPr sz="4400">
                <a:solidFill>
                  <a:schemeClr val="bg1"/>
                </a:solidFill>
                <a:latin typeface="Gill Sans MT" pitchFamily="34" charset="0"/>
              </a:defRPr>
            </a:lvl3pPr>
            <a:lvl4pPr algn="ctr" rtl="0" eaLnBrk="1" fontAlgn="base" hangingPunct="1">
              <a:spcBef>
                <a:spcPct val="0"/>
              </a:spcBef>
              <a:spcAft>
                <a:spcPct val="0"/>
              </a:spcAft>
              <a:defRPr sz="4400">
                <a:solidFill>
                  <a:schemeClr val="bg1"/>
                </a:solidFill>
                <a:latin typeface="Gill Sans MT" pitchFamily="34" charset="0"/>
              </a:defRPr>
            </a:lvl4pPr>
            <a:lvl5pPr algn="ctr" rtl="0" eaLnBrk="1" fontAlgn="base" hangingPunct="1">
              <a:spcBef>
                <a:spcPct val="0"/>
              </a:spcBef>
              <a:spcAft>
                <a:spcPct val="0"/>
              </a:spcAft>
              <a:defRPr sz="4400">
                <a:solidFill>
                  <a:schemeClr val="bg1"/>
                </a:solidFill>
                <a:latin typeface="Gill Sans MT" pitchFamily="34" charset="0"/>
              </a:defRPr>
            </a:lvl5pPr>
            <a:lvl6pPr marL="457200" algn="ctr" rtl="0" eaLnBrk="1" fontAlgn="base" hangingPunct="1">
              <a:spcBef>
                <a:spcPct val="0"/>
              </a:spcBef>
              <a:spcAft>
                <a:spcPct val="0"/>
              </a:spcAft>
              <a:defRPr sz="4400">
                <a:solidFill>
                  <a:schemeClr val="bg1"/>
                </a:solidFill>
                <a:latin typeface="Gill Sans MT" pitchFamily="34" charset="0"/>
              </a:defRPr>
            </a:lvl6pPr>
            <a:lvl7pPr marL="914400" algn="ctr" rtl="0" eaLnBrk="1" fontAlgn="base" hangingPunct="1">
              <a:spcBef>
                <a:spcPct val="0"/>
              </a:spcBef>
              <a:spcAft>
                <a:spcPct val="0"/>
              </a:spcAft>
              <a:defRPr sz="4400">
                <a:solidFill>
                  <a:schemeClr val="bg1"/>
                </a:solidFill>
                <a:latin typeface="Gill Sans MT" pitchFamily="34" charset="0"/>
              </a:defRPr>
            </a:lvl7pPr>
            <a:lvl8pPr marL="1371600" algn="ctr" rtl="0" eaLnBrk="1" fontAlgn="base" hangingPunct="1">
              <a:spcBef>
                <a:spcPct val="0"/>
              </a:spcBef>
              <a:spcAft>
                <a:spcPct val="0"/>
              </a:spcAft>
              <a:defRPr sz="4400">
                <a:solidFill>
                  <a:schemeClr val="bg1"/>
                </a:solidFill>
                <a:latin typeface="Gill Sans MT" pitchFamily="34" charset="0"/>
              </a:defRPr>
            </a:lvl8pPr>
            <a:lvl9pPr marL="1828800" algn="ctr" rtl="0" eaLnBrk="1" fontAlgn="base" hangingPunct="1">
              <a:spcBef>
                <a:spcPct val="0"/>
              </a:spcBef>
              <a:spcAft>
                <a:spcPct val="0"/>
              </a:spcAft>
              <a:defRPr sz="4400">
                <a:solidFill>
                  <a:schemeClr val="bg1"/>
                </a:solidFill>
                <a:latin typeface="Gill Sans MT" pitchFamily="34" charset="0"/>
              </a:defRPr>
            </a:lvl9pPr>
          </a:lstStyle>
          <a:p>
            <a:pPr marL="342900" indent="-342900"/>
            <a:r>
              <a:rPr lang="en-US" kern="0" dirty="0">
                <a:latin typeface="Calibri" panose="020F0502020204030204" pitchFamily="34" charset="0"/>
              </a:rPr>
              <a:t>Confirmation Page</a:t>
            </a:r>
          </a:p>
        </p:txBody>
      </p:sp>
      <p:pic>
        <p:nvPicPr>
          <p:cNvPr id="3" name="Picture 2">
            <a:extLst>
              <a:ext uri="{FF2B5EF4-FFF2-40B4-BE49-F238E27FC236}">
                <a16:creationId xmlns:a16="http://schemas.microsoft.com/office/drawing/2014/main" id="{5F100A68-C4F3-4264-B707-9E82D99C5AFD}"/>
              </a:ext>
            </a:extLst>
          </p:cNvPr>
          <p:cNvPicPr>
            <a:picLocks noChangeAspect="1"/>
          </p:cNvPicPr>
          <p:nvPr/>
        </p:nvPicPr>
        <p:blipFill>
          <a:blip r:embed="rId3"/>
          <a:stretch>
            <a:fillRect/>
          </a:stretch>
        </p:blipFill>
        <p:spPr>
          <a:xfrm>
            <a:off x="2200275" y="1143000"/>
            <a:ext cx="4743450" cy="4572000"/>
          </a:xfrm>
          <a:prstGeom prst="rect">
            <a:avLst/>
          </a:prstGeom>
        </p:spPr>
      </p:pic>
    </p:spTree>
    <p:extLst>
      <p:ext uri="{BB962C8B-B14F-4D97-AF65-F5344CB8AC3E}">
        <p14:creationId xmlns:p14="http://schemas.microsoft.com/office/powerpoint/2010/main" val="980406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What Happens Next?</a:t>
            </a:r>
          </a:p>
        </p:txBody>
      </p:sp>
      <p:sp>
        <p:nvSpPr>
          <p:cNvPr id="3" name="Content Placeholder 2"/>
          <p:cNvSpPr>
            <a:spLocks noGrp="1"/>
          </p:cNvSpPr>
          <p:nvPr>
            <p:ph idx="1"/>
          </p:nvPr>
        </p:nvSpPr>
        <p:spPr>
          <a:xfrm>
            <a:off x="228600" y="1143000"/>
            <a:ext cx="8686800" cy="4800600"/>
          </a:xfrm>
        </p:spPr>
        <p:txBody>
          <a:bodyPr/>
          <a:lstStyle/>
          <a:p>
            <a:pPr algn="ctr">
              <a:spcAft>
                <a:spcPts val="1800"/>
              </a:spcAft>
            </a:pPr>
            <a:r>
              <a:rPr lang="en-US" sz="2200" dirty="0">
                <a:latin typeface="Calibri" panose="020F0502020204030204" pitchFamily="34" charset="0"/>
              </a:rPr>
              <a:t>After your FAFSA is processed, you will receive a Student Aid Report (SAR) with </a:t>
            </a:r>
            <a:r>
              <a:rPr lang="en-US" sz="2200" i="1" dirty="0">
                <a:latin typeface="Calibri" panose="020F0502020204030204" pitchFamily="34" charset="0"/>
              </a:rPr>
              <a:t>estimated</a:t>
            </a:r>
            <a:r>
              <a:rPr lang="en-US" sz="2200" dirty="0">
                <a:latin typeface="Calibri" panose="020F0502020204030204" pitchFamily="34" charset="0"/>
              </a:rPr>
              <a:t> eligibility. This report will also include your EFC (Expected Family Contribution) or Student </a:t>
            </a:r>
            <a:r>
              <a:rPr lang="en-US" sz="2200">
                <a:latin typeface="Calibri" panose="020F0502020204030204" pitchFamily="34" charset="0"/>
              </a:rPr>
              <a:t>Aid Index.</a:t>
            </a:r>
            <a:endParaRPr lang="en-US" sz="2200" dirty="0">
              <a:latin typeface="Calibri" panose="020F0502020204030204" pitchFamily="34" charset="0"/>
            </a:endParaRPr>
          </a:p>
          <a:p>
            <a:pPr algn="ctr">
              <a:spcAft>
                <a:spcPts val="1800"/>
              </a:spcAft>
            </a:pPr>
            <a:r>
              <a:rPr lang="en-US" sz="2200" dirty="0">
                <a:latin typeface="Calibri" panose="020F0502020204030204" pitchFamily="34" charset="0"/>
              </a:rPr>
              <a:t>Each school listed on your FAFSA will receive the information you submitted. If accepted for admission, the college (s) will calculate/prepare a financial aid package.</a:t>
            </a:r>
          </a:p>
          <a:p>
            <a:pPr algn="ctr">
              <a:spcAft>
                <a:spcPts val="1800"/>
              </a:spcAft>
            </a:pPr>
            <a:r>
              <a:rPr lang="en-US" sz="2200" dirty="0">
                <a:latin typeface="Calibri" panose="020F0502020204030204" pitchFamily="34" charset="0"/>
              </a:rPr>
              <a:t>Further details regarding your awards and other required documents will be provided within the aid package.</a:t>
            </a:r>
          </a:p>
          <a:p>
            <a:pPr algn="ctr">
              <a:spcAft>
                <a:spcPts val="1800"/>
              </a:spcAft>
            </a:pPr>
            <a:r>
              <a:rPr lang="en-US" sz="2200" dirty="0">
                <a:latin typeface="Calibri" panose="020F0502020204030204" pitchFamily="34" charset="0"/>
              </a:rPr>
              <a:t>Accept or decline the aid offered to you and return the response to the aid office as early as possible, but no later than May 1.</a:t>
            </a:r>
          </a:p>
          <a:p>
            <a:pPr>
              <a:spcAft>
                <a:spcPts val="1800"/>
              </a:spcAft>
            </a:pPr>
            <a:endParaRPr lang="en-US" sz="2400" dirty="0">
              <a:latin typeface="Calibri" panose="020F0502020204030204" pitchFamily="34" charset="0"/>
            </a:endParaRPr>
          </a:p>
        </p:txBody>
      </p:sp>
    </p:spTree>
    <p:extLst>
      <p:ext uri="{BB962C8B-B14F-4D97-AF65-F5344CB8AC3E}">
        <p14:creationId xmlns:p14="http://schemas.microsoft.com/office/powerpoint/2010/main" val="95094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1408113"/>
          </a:xfrm>
        </p:spPr>
        <p:txBody>
          <a:bodyPr rtlCol="0">
            <a:normAutofit/>
          </a:bodyPr>
          <a:lstStyle/>
          <a:p>
            <a:pPr eaLnBrk="1" fontAlgn="auto" hangingPunct="1">
              <a:spcAft>
                <a:spcPts val="0"/>
              </a:spcAft>
              <a:defRPr/>
            </a:pPr>
            <a:r>
              <a:rPr lang="en-US" b="1" dirty="0">
                <a:solidFill>
                  <a:schemeClr val="bg1"/>
                </a:solidFill>
                <a:latin typeface="Calibri" panose="020F0502020204030204" pitchFamily="34" charset="0"/>
              </a:rPr>
              <a:t>What is Financial Aid?</a:t>
            </a:r>
          </a:p>
        </p:txBody>
      </p:sp>
      <p:graphicFrame>
        <p:nvGraphicFramePr>
          <p:cNvPr id="4" name="Diagram 3"/>
          <p:cNvGraphicFramePr/>
          <p:nvPr>
            <p:extLst>
              <p:ext uri="{D42A27DB-BD31-4B8C-83A1-F6EECF244321}">
                <p14:modId xmlns:p14="http://schemas.microsoft.com/office/powerpoint/2010/main" val="2712447474"/>
              </p:ext>
            </p:extLst>
          </p:nvPr>
        </p:nvGraphicFramePr>
        <p:xfrm>
          <a:off x="381000" y="1371600"/>
          <a:ext cx="828092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a:latin typeface="Calibri" panose="020F0502020204030204" pitchFamily="34" charset="0"/>
              </a:rPr>
              <a:t>Verification?</a:t>
            </a:r>
          </a:p>
        </p:txBody>
      </p:sp>
      <p:sp>
        <p:nvSpPr>
          <p:cNvPr id="3" name="Content Placeholder 2"/>
          <p:cNvSpPr>
            <a:spLocks noGrp="1"/>
          </p:cNvSpPr>
          <p:nvPr>
            <p:ph idx="1"/>
          </p:nvPr>
        </p:nvSpPr>
        <p:spPr>
          <a:xfrm>
            <a:off x="228600" y="1066800"/>
            <a:ext cx="8686800" cy="4953000"/>
          </a:xfrm>
        </p:spPr>
        <p:txBody>
          <a:bodyPr/>
          <a:lstStyle/>
          <a:p>
            <a:pPr>
              <a:spcAft>
                <a:spcPts val="1800"/>
              </a:spcAft>
            </a:pPr>
            <a:r>
              <a:rPr lang="en-US" sz="2200" dirty="0">
                <a:latin typeface="Calibri" panose="020F0502020204030204" pitchFamily="34" charset="0"/>
              </a:rPr>
              <a:t>Your SAR (Student Aid Report) will notify you if you have been selected by the FAFSA processor and the college (s) you apply to will also be notified. </a:t>
            </a:r>
          </a:p>
          <a:p>
            <a:pPr lvl="1">
              <a:spcAft>
                <a:spcPts val="1800"/>
              </a:spcAft>
              <a:buFont typeface="Courier New" pitchFamily="49" charset="0"/>
              <a:buChar char="o"/>
            </a:pPr>
            <a:r>
              <a:rPr lang="en-US" sz="2200" dirty="0">
                <a:latin typeface="Calibri" panose="020F0502020204030204" pitchFamily="34" charset="0"/>
              </a:rPr>
              <a:t>Submit signed 2021 income documentation</a:t>
            </a:r>
          </a:p>
          <a:p>
            <a:pPr lvl="1">
              <a:spcAft>
                <a:spcPts val="1800"/>
              </a:spcAft>
              <a:buFont typeface="Courier New" pitchFamily="49" charset="0"/>
              <a:buChar char="o"/>
            </a:pPr>
            <a:r>
              <a:rPr lang="en-US" sz="2200" dirty="0">
                <a:latin typeface="Calibri" panose="020F0502020204030204" pitchFamily="34" charset="0"/>
              </a:rPr>
              <a:t>Request copies of 2021 federal “Tax Return Transcripts” </a:t>
            </a:r>
            <a:br>
              <a:rPr lang="en-US" sz="2200" dirty="0">
                <a:latin typeface="Calibri" panose="020F0502020204030204" pitchFamily="34" charset="0"/>
              </a:rPr>
            </a:br>
            <a:r>
              <a:rPr lang="en-US" sz="2200" dirty="0">
                <a:latin typeface="Calibri" panose="020F0502020204030204" pitchFamily="34" charset="0"/>
              </a:rPr>
              <a:t>in advance </a:t>
            </a:r>
            <a:r>
              <a:rPr lang="en-US" sz="2200" dirty="0">
                <a:latin typeface="Calibri" panose="020F0502020204030204" pitchFamily="34" charset="0"/>
                <a:hlinkClick r:id="rId2"/>
              </a:rPr>
              <a:t>IRS.gov/transcript</a:t>
            </a:r>
            <a:r>
              <a:rPr lang="en-US" sz="2200" dirty="0">
                <a:latin typeface="Calibri" panose="020F0502020204030204" pitchFamily="34" charset="0"/>
              </a:rPr>
              <a:t> </a:t>
            </a:r>
          </a:p>
          <a:p>
            <a:pPr lvl="1">
              <a:spcAft>
                <a:spcPts val="1800"/>
              </a:spcAft>
              <a:buFont typeface="Courier New" pitchFamily="49" charset="0"/>
              <a:buChar char="o"/>
            </a:pPr>
            <a:r>
              <a:rPr lang="en-US" sz="2200" b="1" dirty="0">
                <a:solidFill>
                  <a:srgbClr val="C00000"/>
                </a:solidFill>
                <a:latin typeface="Calibri" panose="020F0502020204030204" pitchFamily="34" charset="0"/>
              </a:rPr>
              <a:t>Don’t miss out! </a:t>
            </a:r>
          </a:p>
          <a:p>
            <a:pPr lvl="2">
              <a:spcAft>
                <a:spcPts val="1800"/>
              </a:spcAft>
              <a:buFont typeface="Courier New" pitchFamily="49" charset="0"/>
              <a:buChar char="o"/>
            </a:pPr>
            <a:r>
              <a:rPr lang="en-US" sz="2200" dirty="0">
                <a:latin typeface="Calibri" panose="020F0502020204030204" pitchFamily="34" charset="0"/>
              </a:rPr>
              <a:t>Additional aid may be offered upon completion of verification</a:t>
            </a:r>
          </a:p>
          <a:p>
            <a:pPr lvl="2">
              <a:spcAft>
                <a:spcPts val="1800"/>
              </a:spcAft>
              <a:buFont typeface="Courier New" pitchFamily="49" charset="0"/>
              <a:buChar char="o"/>
            </a:pPr>
            <a:r>
              <a:rPr lang="en-US" sz="2200" dirty="0">
                <a:latin typeface="Calibri" panose="020F0502020204030204" pitchFamily="34" charset="0"/>
              </a:rPr>
              <a:t>Aid may be adjusted based on corrections</a:t>
            </a:r>
          </a:p>
        </p:txBody>
      </p:sp>
    </p:spTree>
    <p:extLst>
      <p:ext uri="{BB962C8B-B14F-4D97-AF65-F5344CB8AC3E}">
        <p14:creationId xmlns:p14="http://schemas.microsoft.com/office/powerpoint/2010/main" val="3820372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38667"/>
          </a:xfrm>
        </p:spPr>
        <p:txBody>
          <a:bodyPr>
            <a:noAutofit/>
          </a:bodyPr>
          <a:lstStyle/>
          <a:p>
            <a:pPr marL="342900" indent="-342900"/>
            <a:r>
              <a:rPr lang="en-US" sz="2800" u="sng" dirty="0">
                <a:latin typeface="Calibri" panose="020F0502020204030204" pitchFamily="34" charset="0"/>
              </a:rPr>
              <a:t>Should I hire a consultant to help me </a:t>
            </a:r>
            <a:br>
              <a:rPr lang="en-US" sz="2800" u="sng" dirty="0">
                <a:latin typeface="Calibri" panose="020F0502020204030204" pitchFamily="34" charset="0"/>
              </a:rPr>
            </a:br>
            <a:r>
              <a:rPr lang="en-US" sz="2800" u="sng" dirty="0">
                <a:latin typeface="Calibri" panose="020F0502020204030204" pitchFamily="34" charset="0"/>
              </a:rPr>
              <a:t>file the FAFSA?</a:t>
            </a:r>
          </a:p>
        </p:txBody>
      </p:sp>
      <p:sp>
        <p:nvSpPr>
          <p:cNvPr id="3" name="Content Placeholder 2"/>
          <p:cNvSpPr>
            <a:spLocks noGrp="1"/>
          </p:cNvSpPr>
          <p:nvPr>
            <p:ph idx="1"/>
          </p:nvPr>
        </p:nvSpPr>
        <p:spPr>
          <a:xfrm>
            <a:off x="457200" y="2286000"/>
            <a:ext cx="8305800" cy="3352800"/>
          </a:xfrm>
        </p:spPr>
        <p:txBody>
          <a:bodyPr>
            <a:noAutofit/>
          </a:bodyPr>
          <a:lstStyle/>
          <a:p>
            <a:r>
              <a:rPr lang="en-US" sz="2400" dirty="0">
                <a:latin typeface="Calibri" panose="020F0502020204030204" pitchFamily="34" charset="0"/>
              </a:rPr>
              <a:t>We do not recommend paying a fee when you can get the help you need, right from the source, for free.</a:t>
            </a:r>
          </a:p>
          <a:p>
            <a:pPr>
              <a:buNone/>
            </a:pPr>
            <a:endParaRPr lang="en-US" sz="2400" dirty="0">
              <a:latin typeface="Calibri" panose="020F0502020204030204" pitchFamily="34" charset="0"/>
            </a:endParaRPr>
          </a:p>
          <a:p>
            <a:r>
              <a:rPr lang="en-US" sz="2400" dirty="0">
                <a:latin typeface="Calibri" panose="020F0502020204030204" pitchFamily="34" charset="0"/>
              </a:rPr>
              <a:t>Specialized FAFSA representatives are available to assist you step-by-step through the application at 1-800-4-FEDAID (1-800-433-3243) or by clicking the “Live Help” button to chat with a FAFSA representative.</a:t>
            </a:r>
          </a:p>
        </p:txBody>
      </p:sp>
      <p:sp>
        <p:nvSpPr>
          <p:cNvPr id="5" name="Title 1"/>
          <p:cNvSpPr txBox="1">
            <a:spLocks/>
          </p:cNvSpPr>
          <p:nvPr/>
        </p:nvSpPr>
        <p:spPr bwMode="auto">
          <a:xfrm>
            <a:off x="457200" y="174171"/>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5500" b="1">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ill Sans MT" pitchFamily="34" charset="0"/>
              </a:defRPr>
            </a:lvl2pPr>
            <a:lvl3pPr algn="ctr" rtl="0" eaLnBrk="1" fontAlgn="base" hangingPunct="1">
              <a:spcBef>
                <a:spcPct val="0"/>
              </a:spcBef>
              <a:spcAft>
                <a:spcPct val="0"/>
              </a:spcAft>
              <a:defRPr sz="4400">
                <a:solidFill>
                  <a:schemeClr val="bg1"/>
                </a:solidFill>
                <a:latin typeface="Gill Sans MT" pitchFamily="34" charset="0"/>
              </a:defRPr>
            </a:lvl3pPr>
            <a:lvl4pPr algn="ctr" rtl="0" eaLnBrk="1" fontAlgn="base" hangingPunct="1">
              <a:spcBef>
                <a:spcPct val="0"/>
              </a:spcBef>
              <a:spcAft>
                <a:spcPct val="0"/>
              </a:spcAft>
              <a:defRPr sz="4400">
                <a:solidFill>
                  <a:schemeClr val="bg1"/>
                </a:solidFill>
                <a:latin typeface="Gill Sans MT" pitchFamily="34" charset="0"/>
              </a:defRPr>
            </a:lvl4pPr>
            <a:lvl5pPr algn="ctr" rtl="0" eaLnBrk="1" fontAlgn="base" hangingPunct="1">
              <a:spcBef>
                <a:spcPct val="0"/>
              </a:spcBef>
              <a:spcAft>
                <a:spcPct val="0"/>
              </a:spcAft>
              <a:defRPr sz="4400">
                <a:solidFill>
                  <a:schemeClr val="bg1"/>
                </a:solidFill>
                <a:latin typeface="Gill Sans MT" pitchFamily="34" charset="0"/>
              </a:defRPr>
            </a:lvl5pPr>
            <a:lvl6pPr marL="457200" algn="ctr" rtl="0" eaLnBrk="1" fontAlgn="base" hangingPunct="1">
              <a:spcBef>
                <a:spcPct val="0"/>
              </a:spcBef>
              <a:spcAft>
                <a:spcPct val="0"/>
              </a:spcAft>
              <a:defRPr sz="4400">
                <a:solidFill>
                  <a:schemeClr val="bg1"/>
                </a:solidFill>
                <a:latin typeface="Gill Sans MT" pitchFamily="34" charset="0"/>
              </a:defRPr>
            </a:lvl6pPr>
            <a:lvl7pPr marL="914400" algn="ctr" rtl="0" eaLnBrk="1" fontAlgn="base" hangingPunct="1">
              <a:spcBef>
                <a:spcPct val="0"/>
              </a:spcBef>
              <a:spcAft>
                <a:spcPct val="0"/>
              </a:spcAft>
              <a:defRPr sz="4400">
                <a:solidFill>
                  <a:schemeClr val="bg1"/>
                </a:solidFill>
                <a:latin typeface="Gill Sans MT" pitchFamily="34" charset="0"/>
              </a:defRPr>
            </a:lvl7pPr>
            <a:lvl8pPr marL="1371600" algn="ctr" rtl="0" eaLnBrk="1" fontAlgn="base" hangingPunct="1">
              <a:spcBef>
                <a:spcPct val="0"/>
              </a:spcBef>
              <a:spcAft>
                <a:spcPct val="0"/>
              </a:spcAft>
              <a:defRPr sz="4400">
                <a:solidFill>
                  <a:schemeClr val="bg1"/>
                </a:solidFill>
                <a:latin typeface="Gill Sans MT" pitchFamily="34" charset="0"/>
              </a:defRPr>
            </a:lvl8pPr>
            <a:lvl9pPr marL="1828800" algn="ctr" rtl="0" eaLnBrk="1" fontAlgn="base" hangingPunct="1">
              <a:spcBef>
                <a:spcPct val="0"/>
              </a:spcBef>
              <a:spcAft>
                <a:spcPct val="0"/>
              </a:spcAft>
              <a:defRPr sz="4400">
                <a:solidFill>
                  <a:schemeClr val="bg1"/>
                </a:solidFill>
                <a:latin typeface="Gill Sans MT" pitchFamily="34" charset="0"/>
              </a:defRPr>
            </a:lvl9pPr>
          </a:lstStyle>
          <a:p>
            <a:pPr marL="342900" indent="-342900"/>
            <a:r>
              <a:rPr lang="en-US" kern="0" dirty="0">
                <a:latin typeface="Calibri" panose="020F0502020204030204" pitchFamily="34" charset="0"/>
              </a:rPr>
              <a:t>FAFSA Tip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4648200"/>
          </a:xfrm>
        </p:spPr>
        <p:txBody>
          <a:bodyPr>
            <a:normAutofit lnSpcReduction="10000"/>
          </a:bodyPr>
          <a:lstStyle/>
          <a:p>
            <a:pPr algn="ctr">
              <a:spcBef>
                <a:spcPts val="0"/>
              </a:spcBef>
              <a:buNone/>
            </a:pPr>
            <a:r>
              <a:rPr lang="en-US" sz="2800" u="sng" dirty="0">
                <a:latin typeface="Calibri" panose="020F0502020204030204" pitchFamily="34" charset="0"/>
              </a:rPr>
              <a:t>What are some common mistakes students and families make when completing the FAFSA?</a:t>
            </a:r>
          </a:p>
          <a:p>
            <a:pPr algn="ctr">
              <a:spcBef>
                <a:spcPts val="0"/>
              </a:spcBef>
              <a:buNone/>
            </a:pPr>
            <a:endParaRPr lang="en-US" sz="1200" b="1" u="sng" dirty="0">
              <a:latin typeface="Calibri" panose="020F0502020204030204" pitchFamily="34" charset="0"/>
            </a:endParaRPr>
          </a:p>
          <a:p>
            <a:endParaRPr lang="en-US" sz="1100" b="1" dirty="0">
              <a:latin typeface="Calibri" panose="020F0502020204030204" pitchFamily="34" charset="0"/>
            </a:endParaRPr>
          </a:p>
          <a:p>
            <a:r>
              <a:rPr lang="en-US" sz="2400" dirty="0">
                <a:latin typeface="Calibri" panose="020F0502020204030204" pitchFamily="34" charset="0"/>
              </a:rPr>
              <a:t>Not asking for help, call 1-800-4-FEDAID, utilize the FAFSA online chat, or use the self-service buttons throughout the FAFSA</a:t>
            </a:r>
          </a:p>
          <a:p>
            <a:r>
              <a:rPr lang="en-US" sz="2400" dirty="0">
                <a:latin typeface="Calibri" panose="020F0502020204030204" pitchFamily="34" charset="0"/>
              </a:rPr>
              <a:t>File the correct FAFSA for the correct aid year </a:t>
            </a:r>
          </a:p>
          <a:p>
            <a:r>
              <a:rPr lang="en-US" sz="2400" dirty="0">
                <a:latin typeface="Calibri" panose="020F0502020204030204" pitchFamily="34" charset="0"/>
              </a:rPr>
              <a:t>Do not use nicknames- use the name as spelled on the SS card</a:t>
            </a:r>
          </a:p>
          <a:p>
            <a:r>
              <a:rPr lang="en-US" sz="2400" dirty="0">
                <a:latin typeface="Calibri" panose="020F0502020204030204" pitchFamily="34" charset="0"/>
              </a:rPr>
              <a:t>Use correct Social Security numbers and date of births</a:t>
            </a:r>
          </a:p>
          <a:p>
            <a:r>
              <a:rPr lang="en-US" sz="2400" dirty="0">
                <a:latin typeface="Calibri" panose="020F0502020204030204" pitchFamily="34" charset="0"/>
              </a:rPr>
              <a:t>Do not list parent income/information under the student section</a:t>
            </a:r>
          </a:p>
          <a:p>
            <a:r>
              <a:rPr lang="en-US" sz="2400" dirty="0">
                <a:latin typeface="Calibri" panose="020F0502020204030204" pitchFamily="34" charset="0"/>
              </a:rPr>
              <a:t>Make sure both student and parent signatures go through</a:t>
            </a:r>
          </a:p>
          <a:p>
            <a:r>
              <a:rPr lang="en-US" sz="2400" dirty="0">
                <a:latin typeface="Calibri" panose="020F0502020204030204" pitchFamily="34" charset="0"/>
              </a:rPr>
              <a:t>If your address has changed, update your admission application </a:t>
            </a:r>
          </a:p>
        </p:txBody>
      </p:sp>
      <p:sp>
        <p:nvSpPr>
          <p:cNvPr id="6" name="Title 1"/>
          <p:cNvSpPr txBox="1">
            <a:spLocks/>
          </p:cNvSpPr>
          <p:nvPr/>
        </p:nvSpPr>
        <p:spPr bwMode="auto">
          <a:xfrm>
            <a:off x="457200" y="174171"/>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5500" b="1">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Gill Sans MT" pitchFamily="34" charset="0"/>
              </a:defRPr>
            </a:lvl2pPr>
            <a:lvl3pPr algn="ctr" rtl="0" eaLnBrk="1" fontAlgn="base" hangingPunct="1">
              <a:spcBef>
                <a:spcPct val="0"/>
              </a:spcBef>
              <a:spcAft>
                <a:spcPct val="0"/>
              </a:spcAft>
              <a:defRPr sz="4400">
                <a:solidFill>
                  <a:schemeClr val="bg1"/>
                </a:solidFill>
                <a:latin typeface="Gill Sans MT" pitchFamily="34" charset="0"/>
              </a:defRPr>
            </a:lvl3pPr>
            <a:lvl4pPr algn="ctr" rtl="0" eaLnBrk="1" fontAlgn="base" hangingPunct="1">
              <a:spcBef>
                <a:spcPct val="0"/>
              </a:spcBef>
              <a:spcAft>
                <a:spcPct val="0"/>
              </a:spcAft>
              <a:defRPr sz="4400">
                <a:solidFill>
                  <a:schemeClr val="bg1"/>
                </a:solidFill>
                <a:latin typeface="Gill Sans MT" pitchFamily="34" charset="0"/>
              </a:defRPr>
            </a:lvl4pPr>
            <a:lvl5pPr algn="ctr" rtl="0" eaLnBrk="1" fontAlgn="base" hangingPunct="1">
              <a:spcBef>
                <a:spcPct val="0"/>
              </a:spcBef>
              <a:spcAft>
                <a:spcPct val="0"/>
              </a:spcAft>
              <a:defRPr sz="4400">
                <a:solidFill>
                  <a:schemeClr val="bg1"/>
                </a:solidFill>
                <a:latin typeface="Gill Sans MT" pitchFamily="34" charset="0"/>
              </a:defRPr>
            </a:lvl5pPr>
            <a:lvl6pPr marL="457200" algn="ctr" rtl="0" eaLnBrk="1" fontAlgn="base" hangingPunct="1">
              <a:spcBef>
                <a:spcPct val="0"/>
              </a:spcBef>
              <a:spcAft>
                <a:spcPct val="0"/>
              </a:spcAft>
              <a:defRPr sz="4400">
                <a:solidFill>
                  <a:schemeClr val="bg1"/>
                </a:solidFill>
                <a:latin typeface="Gill Sans MT" pitchFamily="34" charset="0"/>
              </a:defRPr>
            </a:lvl6pPr>
            <a:lvl7pPr marL="914400" algn="ctr" rtl="0" eaLnBrk="1" fontAlgn="base" hangingPunct="1">
              <a:spcBef>
                <a:spcPct val="0"/>
              </a:spcBef>
              <a:spcAft>
                <a:spcPct val="0"/>
              </a:spcAft>
              <a:defRPr sz="4400">
                <a:solidFill>
                  <a:schemeClr val="bg1"/>
                </a:solidFill>
                <a:latin typeface="Gill Sans MT" pitchFamily="34" charset="0"/>
              </a:defRPr>
            </a:lvl7pPr>
            <a:lvl8pPr marL="1371600" algn="ctr" rtl="0" eaLnBrk="1" fontAlgn="base" hangingPunct="1">
              <a:spcBef>
                <a:spcPct val="0"/>
              </a:spcBef>
              <a:spcAft>
                <a:spcPct val="0"/>
              </a:spcAft>
              <a:defRPr sz="4400">
                <a:solidFill>
                  <a:schemeClr val="bg1"/>
                </a:solidFill>
                <a:latin typeface="Gill Sans MT" pitchFamily="34" charset="0"/>
              </a:defRPr>
            </a:lvl8pPr>
            <a:lvl9pPr marL="1828800" algn="ctr" rtl="0" eaLnBrk="1" fontAlgn="base" hangingPunct="1">
              <a:spcBef>
                <a:spcPct val="0"/>
              </a:spcBef>
              <a:spcAft>
                <a:spcPct val="0"/>
              </a:spcAft>
              <a:defRPr sz="4400">
                <a:solidFill>
                  <a:schemeClr val="bg1"/>
                </a:solidFill>
                <a:latin typeface="Gill Sans MT" pitchFamily="34" charset="0"/>
              </a:defRPr>
            </a:lvl9pPr>
          </a:lstStyle>
          <a:p>
            <a:pPr marL="342900" indent="-342900"/>
            <a:r>
              <a:rPr lang="en-US" kern="0" dirty="0">
                <a:latin typeface="Calibri" panose="020F0502020204030204" pitchFamily="34" charset="0"/>
              </a:rPr>
              <a:t>FAFSA Tips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lstStyle/>
          <a:p>
            <a:r>
              <a:rPr lang="en-US" sz="5400" dirty="0">
                <a:latin typeface="Calibri" panose="020F0502020204030204" pitchFamily="34" charset="0"/>
              </a:rPr>
              <a:t>Helpful Links for</a:t>
            </a:r>
            <a:br>
              <a:rPr lang="en-US" sz="5400" dirty="0">
                <a:latin typeface="Calibri" panose="020F0502020204030204" pitchFamily="34" charset="0"/>
              </a:rPr>
            </a:br>
            <a:r>
              <a:rPr lang="en-US" sz="5400" dirty="0">
                <a:latin typeface="Calibri" panose="020F0502020204030204" pitchFamily="34" charset="0"/>
              </a:rPr>
              <a:t>Financial Aid Resources:</a:t>
            </a:r>
          </a:p>
        </p:txBody>
      </p:sp>
      <p:sp>
        <p:nvSpPr>
          <p:cNvPr id="3" name="Content Placeholder 2"/>
          <p:cNvSpPr>
            <a:spLocks noGrp="1"/>
          </p:cNvSpPr>
          <p:nvPr>
            <p:ph idx="1"/>
          </p:nvPr>
        </p:nvSpPr>
        <p:spPr>
          <a:xfrm>
            <a:off x="228600" y="1676400"/>
            <a:ext cx="8686800" cy="3657600"/>
          </a:xfrm>
        </p:spPr>
        <p:txBody>
          <a:bodyPr/>
          <a:lstStyle/>
          <a:p>
            <a:pPr>
              <a:spcAft>
                <a:spcPts val="1800"/>
              </a:spcAft>
            </a:pPr>
            <a:r>
              <a:rPr lang="en-US" dirty="0">
                <a:latin typeface="Calibri" panose="020F0502020204030204" pitchFamily="34" charset="0"/>
              </a:rPr>
              <a:t>Hofstra Aid: </a:t>
            </a:r>
            <a:r>
              <a:rPr lang="en-US" u="sng" dirty="0">
                <a:solidFill>
                  <a:schemeClr val="accent5">
                    <a:lumMod val="50000"/>
                  </a:schemeClr>
                </a:solidFill>
                <a:latin typeface="Calibri" panose="020F0502020204030204" pitchFamily="34" charset="0"/>
              </a:rPr>
              <a:t>hofstra.edu/</a:t>
            </a:r>
            <a:r>
              <a:rPr lang="en-US" u="sng" dirty="0" err="1">
                <a:solidFill>
                  <a:schemeClr val="accent5">
                    <a:lumMod val="50000"/>
                  </a:schemeClr>
                </a:solidFill>
                <a:latin typeface="Calibri" panose="020F0502020204030204" pitchFamily="34" charset="0"/>
              </a:rPr>
              <a:t>sfs</a:t>
            </a:r>
            <a:r>
              <a:rPr lang="en-US" u="sng" dirty="0">
                <a:solidFill>
                  <a:schemeClr val="accent5">
                    <a:lumMod val="50000"/>
                  </a:schemeClr>
                </a:solidFill>
                <a:latin typeface="Calibri" panose="020F0502020204030204" pitchFamily="34" charset="0"/>
              </a:rPr>
              <a:t> </a:t>
            </a:r>
            <a:r>
              <a:rPr lang="en-US" dirty="0">
                <a:latin typeface="Calibri" panose="020F0502020204030204" pitchFamily="34" charset="0"/>
              </a:rPr>
              <a:t>   </a:t>
            </a:r>
            <a:endParaRPr lang="en-US" sz="2000" dirty="0">
              <a:latin typeface="Calibri" panose="020F0502020204030204" pitchFamily="34" charset="0"/>
            </a:endParaRPr>
          </a:p>
          <a:p>
            <a:pPr>
              <a:spcAft>
                <a:spcPts val="1800"/>
              </a:spcAft>
            </a:pPr>
            <a:r>
              <a:rPr lang="en-US" dirty="0">
                <a:latin typeface="Calibri" panose="020F0502020204030204" pitchFamily="34" charset="0"/>
              </a:rPr>
              <a:t>Federal: </a:t>
            </a:r>
            <a:r>
              <a:rPr lang="en-US" dirty="0">
                <a:latin typeface="Calibri" panose="020F0502020204030204" pitchFamily="34" charset="0"/>
                <a:hlinkClick r:id="rId2"/>
              </a:rPr>
              <a:t>https://studentaid.ed.gov/sa/</a:t>
            </a:r>
            <a:r>
              <a:rPr lang="en-US" dirty="0">
                <a:latin typeface="Calibri" panose="020F0502020204030204" pitchFamily="34" charset="0"/>
              </a:rPr>
              <a:t> </a:t>
            </a:r>
          </a:p>
          <a:p>
            <a:pPr>
              <a:spcAft>
                <a:spcPts val="1800"/>
              </a:spcAft>
            </a:pPr>
            <a:r>
              <a:rPr lang="en-US" dirty="0">
                <a:latin typeface="Calibri" panose="020F0502020204030204" pitchFamily="34" charset="0"/>
              </a:rPr>
              <a:t>NY State: </a:t>
            </a:r>
            <a:r>
              <a:rPr lang="en-US" dirty="0">
                <a:latin typeface="Calibri" panose="020F0502020204030204" pitchFamily="34" charset="0"/>
                <a:hlinkClick r:id="rId3"/>
              </a:rPr>
              <a:t>www.hesc.ny.gov</a:t>
            </a:r>
            <a:r>
              <a:rPr lang="en-US" dirty="0">
                <a:latin typeface="Calibri" panose="020F0502020204030204" pitchFamily="34" charset="0"/>
              </a:rPr>
              <a:t>  </a:t>
            </a:r>
            <a:endParaRPr lang="en-US" sz="2000" dirty="0">
              <a:latin typeface="Calibri" panose="020F0502020204030204" pitchFamily="34" charset="0"/>
            </a:endParaRPr>
          </a:p>
          <a:p>
            <a:pPr>
              <a:spcAft>
                <a:spcPts val="1800"/>
              </a:spcAft>
            </a:pPr>
            <a:r>
              <a:rPr lang="en-US" dirty="0">
                <a:latin typeface="Calibri" panose="020F0502020204030204" pitchFamily="34" charset="0"/>
              </a:rPr>
              <a:t>General: </a:t>
            </a:r>
            <a:r>
              <a:rPr lang="en-US" dirty="0">
                <a:latin typeface="Calibri" panose="020F0502020204030204" pitchFamily="34" charset="0"/>
                <a:hlinkClick r:id="rId4"/>
              </a:rPr>
              <a:t>www.finaid.org</a:t>
            </a:r>
            <a:r>
              <a:rPr lang="en-US" dirty="0">
                <a:latin typeface="Calibri" panose="020F0502020204030204" pitchFamily="34" charset="0"/>
              </a:rPr>
              <a:t> </a:t>
            </a:r>
          </a:p>
          <a:p>
            <a:pPr>
              <a:spcAft>
                <a:spcPts val="1800"/>
              </a:spcAft>
            </a:pPr>
            <a:endParaRPr lang="en-US" dirty="0">
              <a:latin typeface="Calibri" panose="020F0502020204030204" pitchFamily="34" charset="0"/>
            </a:endParaRPr>
          </a:p>
        </p:txBody>
      </p:sp>
      <p:sp>
        <p:nvSpPr>
          <p:cNvPr id="4" name="Rectangle 3"/>
          <p:cNvSpPr/>
          <p:nvPr/>
        </p:nvSpPr>
        <p:spPr>
          <a:xfrm>
            <a:off x="419100" y="4876800"/>
            <a:ext cx="8305800" cy="954107"/>
          </a:xfrm>
          <a:prstGeom prst="rect">
            <a:avLst/>
          </a:prstGeom>
        </p:spPr>
        <p:txBody>
          <a:bodyPr wrap="square">
            <a:spAutoFit/>
          </a:bodyPr>
          <a:lstStyle/>
          <a:p>
            <a:pPr>
              <a:buFontTx/>
              <a:buNone/>
            </a:pPr>
            <a:r>
              <a:rPr lang="en-US" sz="1400" dirty="0">
                <a:solidFill>
                  <a:schemeClr val="bg1"/>
                </a:solidFill>
                <a:latin typeface="Calibri" panose="020F0502020204030204" pitchFamily="34" charset="0"/>
              </a:rPr>
              <a:t>Note: Links are provided as a general information resource for the use of visitors to the web site. The links provided are maintained by their respective organizations and they are solely responsible for their content. Hofstra does not favor one link over the other, nor does Hofstra endorse or profit, in whole or in part, from any products or services offered or promoted by any of the web sites whose links appear.</a:t>
            </a:r>
          </a:p>
        </p:txBody>
      </p:sp>
    </p:spTree>
    <p:extLst>
      <p:ext uri="{BB962C8B-B14F-4D97-AF65-F5344CB8AC3E}">
        <p14:creationId xmlns:p14="http://schemas.microsoft.com/office/powerpoint/2010/main" val="1416437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535363"/>
          </a:xfrm>
        </p:spPr>
        <p:txBody>
          <a:bodyPr>
            <a:normAutofit/>
          </a:bodyPr>
          <a:lstStyle/>
          <a:p>
            <a:pPr algn="ctr">
              <a:buNone/>
            </a:pPr>
            <a:r>
              <a:rPr lang="en-US" sz="9600" dirty="0">
                <a:latin typeface="Calibri" panose="020F0502020204030204" pitchFamily="34" charset="0"/>
                <a:ea typeface="+mj-ea"/>
                <a:cs typeface="+mj-cs"/>
              </a:rPr>
              <a:t>Questions?</a:t>
            </a:r>
          </a:p>
        </p:txBody>
      </p:sp>
    </p:spTree>
    <p:extLst>
      <p:ext uri="{BB962C8B-B14F-4D97-AF65-F5344CB8AC3E}">
        <p14:creationId xmlns:p14="http://schemas.microsoft.com/office/powerpoint/2010/main" val="353133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latin typeface="Calibri" panose="020F0502020204030204" pitchFamily="34" charset="0"/>
              </a:rPr>
              <a:t>Federal Work Study</a:t>
            </a:r>
            <a:br>
              <a:rPr lang="en-US" dirty="0">
                <a:latin typeface="Calibri" panose="020F0502020204030204" pitchFamily="34" charset="0"/>
              </a:rPr>
            </a:br>
            <a:r>
              <a:rPr lang="en-US" sz="3600" dirty="0">
                <a:solidFill>
                  <a:srgbClr val="A3A3E0"/>
                </a:solidFill>
                <a:latin typeface="Calibri" panose="020F0502020204030204" pitchFamily="34" charset="0"/>
              </a:rPr>
              <a:t>(FWS)</a:t>
            </a:r>
          </a:p>
        </p:txBody>
      </p:sp>
      <p:sp>
        <p:nvSpPr>
          <p:cNvPr id="3" name="Content Placeholder 2"/>
          <p:cNvSpPr>
            <a:spLocks noGrp="1"/>
          </p:cNvSpPr>
          <p:nvPr>
            <p:ph idx="1"/>
          </p:nvPr>
        </p:nvSpPr>
        <p:spPr>
          <a:xfrm>
            <a:off x="152400" y="1600200"/>
            <a:ext cx="6781800" cy="4419600"/>
          </a:xfrm>
        </p:spPr>
        <p:txBody>
          <a:bodyPr/>
          <a:lstStyle/>
          <a:p>
            <a:pPr marL="463550" indent="-344488">
              <a:spcBef>
                <a:spcPct val="0"/>
              </a:spcBef>
              <a:buClr>
                <a:schemeClr val="bg1"/>
              </a:buClr>
              <a:buSzPct val="120000"/>
            </a:pPr>
            <a:r>
              <a:rPr lang="en-US" sz="2800" dirty="0">
                <a:latin typeface="Calibri" panose="020F0502020204030204" pitchFamily="34" charset="0"/>
              </a:rPr>
              <a:t>Eligibility determined through the FAFSA</a:t>
            </a:r>
          </a:p>
          <a:p>
            <a:pPr marL="463550" indent="-344488">
              <a:spcBef>
                <a:spcPct val="0"/>
              </a:spcBef>
              <a:buClr>
                <a:schemeClr val="bg1"/>
              </a:buClr>
              <a:buSzPct val="120000"/>
            </a:pPr>
            <a:r>
              <a:rPr lang="en-US" sz="2800" dirty="0">
                <a:latin typeface="Calibri" panose="020F0502020204030204" pitchFamily="34" charset="0"/>
              </a:rPr>
              <a:t>Most jobs worked on campus &amp; hours are based on student schedule</a:t>
            </a:r>
          </a:p>
          <a:p>
            <a:pPr marL="463550" indent="-344488">
              <a:spcBef>
                <a:spcPct val="0"/>
              </a:spcBef>
              <a:buClr>
                <a:schemeClr val="bg1"/>
              </a:buClr>
              <a:buSzPct val="120000"/>
            </a:pPr>
            <a:r>
              <a:rPr lang="en-US" sz="2800" dirty="0">
                <a:latin typeface="Calibri" panose="020F0502020204030204" pitchFamily="34" charset="0"/>
              </a:rPr>
              <a:t>Students earn wages</a:t>
            </a:r>
          </a:p>
          <a:p>
            <a:pPr marL="863600" lvl="1" indent="-344488">
              <a:spcBef>
                <a:spcPct val="0"/>
              </a:spcBef>
              <a:buClr>
                <a:schemeClr val="bg1"/>
              </a:buClr>
              <a:buSzPct val="120000"/>
            </a:pPr>
            <a:r>
              <a:rPr lang="en-US" sz="2000" i="1" dirty="0">
                <a:latin typeface="Calibri" panose="020F0502020204030204" pitchFamily="34" charset="0"/>
              </a:rPr>
              <a:t>Funds are not applied to a student’s billing account </a:t>
            </a:r>
          </a:p>
          <a:p>
            <a:pPr marL="463550" indent="-344488">
              <a:spcBef>
                <a:spcPct val="0"/>
              </a:spcBef>
              <a:buClr>
                <a:schemeClr val="bg1"/>
              </a:buClr>
              <a:buSzPct val="120000"/>
            </a:pPr>
            <a:endParaRPr lang="en-US" sz="1200" dirty="0">
              <a:latin typeface="Calibri" panose="020F0502020204030204" pitchFamily="34" charset="0"/>
            </a:endParaRPr>
          </a:p>
          <a:p>
            <a:pPr marL="463550" indent="-344488">
              <a:spcBef>
                <a:spcPct val="0"/>
              </a:spcBef>
              <a:buClr>
                <a:schemeClr val="bg1"/>
              </a:buClr>
              <a:buSzPct val="120000"/>
            </a:pPr>
            <a:r>
              <a:rPr lang="en-US" sz="2800" dirty="0">
                <a:latin typeface="Calibri" panose="020F0502020204030204" pitchFamily="34" charset="0"/>
              </a:rPr>
              <a:t>Part-time jobs or UG Assistantships</a:t>
            </a:r>
          </a:p>
          <a:p>
            <a:pPr marL="463550" indent="-344488">
              <a:spcBef>
                <a:spcPct val="0"/>
              </a:spcBef>
              <a:buClr>
                <a:schemeClr val="bg1"/>
              </a:buClr>
              <a:buSzPct val="120000"/>
            </a:pPr>
            <a:endParaRPr lang="en-US" sz="1200" dirty="0">
              <a:latin typeface="Calibri" panose="020F0502020204030204" pitchFamily="34" charset="0"/>
            </a:endParaRPr>
          </a:p>
          <a:p>
            <a:pPr marL="463550" indent="-344488">
              <a:spcBef>
                <a:spcPct val="0"/>
              </a:spcBef>
              <a:buClr>
                <a:schemeClr val="bg1"/>
              </a:buClr>
              <a:buSzPct val="120000"/>
            </a:pPr>
            <a:r>
              <a:rPr lang="en-US" sz="2800" dirty="0">
                <a:latin typeface="Calibri" panose="020F0502020204030204" pitchFamily="34" charset="0"/>
              </a:rPr>
              <a:t>Earn more than just a degree! </a:t>
            </a:r>
          </a:p>
          <a:p>
            <a:pPr marL="463550" indent="-344488">
              <a:spcBef>
                <a:spcPct val="0"/>
              </a:spcBef>
              <a:buClr>
                <a:schemeClr val="bg1"/>
              </a:buClr>
              <a:buSzPct val="120000"/>
            </a:pPr>
            <a:r>
              <a:rPr lang="en-US" sz="2800" dirty="0">
                <a:latin typeface="Calibri" panose="020F0502020204030204" pitchFamily="34" charset="0"/>
              </a:rPr>
              <a:t>Valuable networking  opportunities </a:t>
            </a:r>
          </a:p>
          <a:p>
            <a:endParaRPr lang="en-US" dirty="0">
              <a:latin typeface="Calibri" panose="020F0502020204030204" pitchFamily="34" charset="0"/>
            </a:endParaRPr>
          </a:p>
        </p:txBody>
      </p:sp>
      <p:pic>
        <p:nvPicPr>
          <p:cNvPr id="4" name="Picture 4" descr="workstudy sfs pp.JPG"/>
          <p:cNvPicPr>
            <a:picLocks noChangeAspect="1"/>
          </p:cNvPicPr>
          <p:nvPr/>
        </p:nvPicPr>
        <p:blipFill>
          <a:blip r:embed="rId2" cstate="print"/>
          <a:srcRect/>
          <a:stretch>
            <a:fillRect/>
          </a:stretch>
        </p:blipFill>
        <p:spPr bwMode="auto">
          <a:xfrm>
            <a:off x="6128657" y="3810000"/>
            <a:ext cx="2819400" cy="201909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Gift Aid</a:t>
            </a:r>
          </a:p>
        </p:txBody>
      </p:sp>
      <p:sp>
        <p:nvSpPr>
          <p:cNvPr id="3" name="Content Placeholder 2"/>
          <p:cNvSpPr>
            <a:spLocks noGrp="1"/>
          </p:cNvSpPr>
          <p:nvPr>
            <p:ph idx="1"/>
          </p:nvPr>
        </p:nvSpPr>
        <p:spPr/>
        <p:txBody>
          <a:bodyPr/>
          <a:lstStyle/>
          <a:p>
            <a:r>
              <a:rPr lang="en-US" dirty="0">
                <a:latin typeface="Calibri" panose="020F0502020204030204" pitchFamily="34" charset="0"/>
              </a:rPr>
              <a:t>Scholarships</a:t>
            </a:r>
          </a:p>
          <a:p>
            <a:pPr lvl="1"/>
            <a:r>
              <a:rPr lang="en-US" dirty="0">
                <a:latin typeface="Calibri" panose="020F0502020204030204" pitchFamily="34" charset="0"/>
              </a:rPr>
              <a:t>Institutional/Outside</a:t>
            </a:r>
          </a:p>
          <a:p>
            <a:pPr>
              <a:buNone/>
            </a:pPr>
            <a:endParaRPr lang="en-US" dirty="0">
              <a:latin typeface="Calibri" panose="020F0502020204030204" pitchFamily="34" charset="0"/>
            </a:endParaRPr>
          </a:p>
          <a:p>
            <a:r>
              <a:rPr lang="en-US" dirty="0">
                <a:latin typeface="Calibri" panose="020F0502020204030204" pitchFamily="34" charset="0"/>
              </a:rPr>
              <a:t>Grants</a:t>
            </a:r>
          </a:p>
          <a:p>
            <a:pPr lvl="1"/>
            <a:r>
              <a:rPr lang="en-US" dirty="0">
                <a:latin typeface="Calibri" panose="020F0502020204030204" pitchFamily="34" charset="0"/>
              </a:rPr>
              <a:t>Institutional</a:t>
            </a:r>
          </a:p>
          <a:p>
            <a:pPr lvl="1"/>
            <a:r>
              <a:rPr lang="en-US" dirty="0">
                <a:latin typeface="Calibri" panose="020F0502020204030204" pitchFamily="34" charset="0"/>
              </a:rPr>
              <a:t>Federal Pell</a:t>
            </a:r>
          </a:p>
          <a:p>
            <a:pPr lvl="1"/>
            <a:r>
              <a:rPr lang="en-US" dirty="0">
                <a:latin typeface="Calibri" panose="020F0502020204030204" pitchFamily="34" charset="0"/>
              </a:rPr>
              <a:t>Federal Supplemental Opportunity Grant (SEOG)</a:t>
            </a:r>
          </a:p>
          <a:p>
            <a:pPr lvl="1"/>
            <a:r>
              <a:rPr lang="en-US" dirty="0">
                <a:latin typeface="Calibri" panose="020F0502020204030204" pitchFamily="34" charset="0"/>
              </a:rPr>
              <a:t>N.Y.S. Tuition Assistance Program (TAP)</a:t>
            </a:r>
          </a:p>
        </p:txBody>
      </p:sp>
      <p:pic>
        <p:nvPicPr>
          <p:cNvPr id="6" name="Picture 5" descr="powerpoint003.jpg"/>
          <p:cNvPicPr>
            <a:picLocks noChangeAspect="1"/>
          </p:cNvPicPr>
          <p:nvPr/>
        </p:nvPicPr>
        <p:blipFill>
          <a:blip r:embed="rId2" cstate="print"/>
          <a:srcRect/>
          <a:stretch>
            <a:fillRect/>
          </a:stretch>
        </p:blipFill>
        <p:spPr bwMode="auto">
          <a:xfrm>
            <a:off x="4191000" y="2514600"/>
            <a:ext cx="4259812" cy="15682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Scholarship Search Sites</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l="28484" t="10516" r="28790" b="8852"/>
          <a:stretch>
            <a:fillRect/>
          </a:stretch>
        </p:blipFill>
        <p:spPr bwMode="auto">
          <a:xfrm>
            <a:off x="179388" y="1557338"/>
            <a:ext cx="2808287"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133600"/>
            <a:ext cx="2432602" cy="276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4348" y="1579276"/>
            <a:ext cx="3020140" cy="253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156176" y="1050926"/>
            <a:ext cx="2808312" cy="553998"/>
          </a:xfrm>
          <a:prstGeom prst="rect">
            <a:avLst/>
          </a:prstGeom>
        </p:spPr>
        <p:txBody>
          <a:bodyPr wrap="square">
            <a:spAutoFit/>
          </a:bodyPr>
          <a:lstStyle/>
          <a:p>
            <a:pPr marL="463550" indent="-344488">
              <a:lnSpc>
                <a:spcPct val="150000"/>
              </a:lnSpc>
              <a:buClr>
                <a:srgbClr val="00B0F0"/>
              </a:buClr>
              <a:buSzPct val="120000"/>
              <a:defRPr/>
            </a:pPr>
            <a:r>
              <a:rPr lang="en-US" sz="2000" b="1" dirty="0">
                <a:ln w="12700">
                  <a:noFill/>
                  <a:prstDash val="solid"/>
                </a:ln>
                <a:solidFill>
                  <a:srgbClr val="9C9CDF"/>
                </a:solidFill>
                <a:effectLst>
                  <a:outerShdw blurRad="41275" dist="20320" dir="1800000" algn="tl" rotWithShape="0">
                    <a:srgbClr val="000000">
                      <a:alpha val="40000"/>
                    </a:srgbClr>
                  </a:outerShdw>
                </a:effectLst>
                <a:latin typeface="Calibri" panose="020F0502020204030204" pitchFamily="34" charset="0"/>
                <a:cs typeface="American Typewriter"/>
              </a:rPr>
              <a:t>Scholarships.com</a:t>
            </a:r>
          </a:p>
        </p:txBody>
      </p:sp>
      <p:sp>
        <p:nvSpPr>
          <p:cNvPr id="9" name="Rectangle 12"/>
          <p:cNvSpPr>
            <a:spLocks noChangeArrowheads="1"/>
          </p:cNvSpPr>
          <p:nvPr/>
        </p:nvSpPr>
        <p:spPr bwMode="auto">
          <a:xfrm>
            <a:off x="3276600" y="1620353"/>
            <a:ext cx="2448271" cy="553998"/>
          </a:xfrm>
          <a:prstGeom prst="rect">
            <a:avLst/>
          </a:prstGeom>
          <a:noFill/>
          <a:ln w="9525">
            <a:noFill/>
            <a:miter lim="800000"/>
            <a:headEnd/>
            <a:tailEnd/>
          </a:ln>
        </p:spPr>
        <p:txBody>
          <a:bodyPr wrap="square">
            <a:spAutoFit/>
          </a:bodyPr>
          <a:lstStyle/>
          <a:p>
            <a:pPr marL="463550" indent="-344488" algn="ctr">
              <a:lnSpc>
                <a:spcPct val="150000"/>
              </a:lnSpc>
              <a:buClr>
                <a:srgbClr val="00B0F0"/>
              </a:buClr>
              <a:buSzPct val="120000"/>
              <a:defRPr/>
            </a:pPr>
            <a:r>
              <a:rPr lang="en-US" sz="2000" b="1" dirty="0">
                <a:ln w="12700">
                  <a:noFill/>
                  <a:prstDash val="solid"/>
                </a:ln>
                <a:solidFill>
                  <a:srgbClr val="9C9CDF"/>
                </a:solidFill>
                <a:effectLst>
                  <a:outerShdw blurRad="41275" dist="20320" dir="1800000" algn="tl" rotWithShape="0">
                    <a:srgbClr val="000000">
                      <a:alpha val="40000"/>
                    </a:srgbClr>
                  </a:outerShdw>
                </a:effectLst>
                <a:latin typeface="Calibri" panose="020F0502020204030204" pitchFamily="34" charset="0"/>
                <a:cs typeface="American Typewriter"/>
              </a:rPr>
              <a:t>Fastweb.com</a:t>
            </a:r>
            <a:endParaRPr lang="en-US" sz="2000" dirty="0">
              <a:ln w="12700">
                <a:noFill/>
                <a:prstDash val="solid"/>
              </a:ln>
              <a:solidFill>
                <a:srgbClr val="9C9CDF"/>
              </a:solidFill>
              <a:latin typeface="Calibri" panose="020F0502020204030204" pitchFamily="34" charset="0"/>
              <a:cs typeface="American Typewriter"/>
            </a:endParaRPr>
          </a:p>
        </p:txBody>
      </p:sp>
      <p:sp>
        <p:nvSpPr>
          <p:cNvPr id="10" name="Rectangle 9"/>
          <p:cNvSpPr/>
          <p:nvPr/>
        </p:nvSpPr>
        <p:spPr>
          <a:xfrm>
            <a:off x="179512" y="1157288"/>
            <a:ext cx="2808311" cy="400110"/>
          </a:xfrm>
          <a:prstGeom prst="rect">
            <a:avLst/>
          </a:prstGeom>
        </p:spPr>
        <p:txBody>
          <a:bodyPr wrap="square">
            <a:spAutoFit/>
          </a:bodyPr>
          <a:lstStyle/>
          <a:p>
            <a:pPr algn="ctr">
              <a:defRPr/>
            </a:pPr>
            <a:r>
              <a:rPr lang="en-US" sz="2000" b="1" dirty="0">
                <a:ln w="12700">
                  <a:noFill/>
                  <a:prstDash val="solid"/>
                </a:ln>
                <a:solidFill>
                  <a:srgbClr val="9C9CDF"/>
                </a:solidFill>
                <a:effectLst>
                  <a:outerShdw blurRad="41275" dist="20320" dir="1800000" algn="tl" rotWithShape="0">
                    <a:srgbClr val="000000">
                      <a:alpha val="40000"/>
                    </a:srgbClr>
                  </a:outerShdw>
                </a:effectLst>
                <a:latin typeface="Calibri" panose="020F0502020204030204" pitchFamily="34" charset="0"/>
                <a:cs typeface="American Typewriter"/>
              </a:rPr>
              <a:t>Finaid.org</a:t>
            </a:r>
            <a:endParaRPr lang="en-US" sz="2000" dirty="0">
              <a:ln w="12700">
                <a:noFill/>
                <a:prstDash val="solid"/>
              </a:ln>
              <a:solidFill>
                <a:srgbClr val="9C9CDF"/>
              </a:solidFill>
              <a:latin typeface="Calibri" panose="020F0502020204030204" pitchFamily="34" charset="0"/>
              <a:cs typeface="American Typewriter"/>
            </a:endParaRPr>
          </a:p>
        </p:txBody>
      </p:sp>
      <p:sp>
        <p:nvSpPr>
          <p:cNvPr id="11" name="Rectangle 12"/>
          <p:cNvSpPr>
            <a:spLocks noChangeArrowheads="1"/>
          </p:cNvSpPr>
          <p:nvPr/>
        </p:nvSpPr>
        <p:spPr bwMode="auto">
          <a:xfrm>
            <a:off x="525610" y="5303044"/>
            <a:ext cx="80771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000" dirty="0">
                <a:solidFill>
                  <a:schemeClr val="bg1"/>
                </a:solidFill>
                <a:latin typeface="Calibri" panose="020F0502020204030204" pitchFamily="34" charset="0"/>
                <a:cs typeface="American Typewriter"/>
              </a:rPr>
              <a:t>*Note: Links are provided as a general information resource. The links provided are maintained by their respective organizations and they are solely responsible for their content. Hofstra does not favor one link over the other, nor does Hofstra endorse or profit, in whole or in part, from any products or services offered or promoted by any of the websites whose links appear.</a:t>
            </a:r>
          </a:p>
        </p:txBody>
      </p:sp>
    </p:spTree>
    <p:extLst>
      <p:ext uri="{BB962C8B-B14F-4D97-AF65-F5344CB8AC3E}">
        <p14:creationId xmlns:p14="http://schemas.microsoft.com/office/powerpoint/2010/main" val="415971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
            <a:ext cx="8229600" cy="914400"/>
          </a:xfrm>
        </p:spPr>
        <p:txBody>
          <a:bodyPr/>
          <a:lstStyle/>
          <a:p>
            <a:r>
              <a:rPr lang="en-US" dirty="0">
                <a:latin typeface="Calibri" panose="020F0502020204030204" pitchFamily="34" charset="0"/>
              </a:rPr>
              <a:t>Loans</a:t>
            </a:r>
          </a:p>
        </p:txBody>
      </p:sp>
      <p:pic>
        <p:nvPicPr>
          <p:cNvPr id="4" name="Picture 4" descr="memorial hall5 sfs pp.JPG"/>
          <p:cNvPicPr>
            <a:picLocks noChangeAspect="1"/>
          </p:cNvPicPr>
          <p:nvPr/>
        </p:nvPicPr>
        <p:blipFill>
          <a:blip r:embed="rId3" cstate="print"/>
          <a:srcRect t="11549"/>
          <a:stretch>
            <a:fillRect/>
          </a:stretch>
        </p:blipFill>
        <p:spPr bwMode="auto">
          <a:xfrm>
            <a:off x="6177249" y="1143000"/>
            <a:ext cx="2433351" cy="3497944"/>
          </a:xfrm>
          <a:prstGeom prst="rect">
            <a:avLst/>
          </a:prstGeom>
          <a:noFill/>
          <a:ln w="9525">
            <a:noFill/>
            <a:miter lim="800000"/>
            <a:headEnd/>
            <a:tailEnd/>
          </a:ln>
        </p:spPr>
      </p:pic>
      <p:sp>
        <p:nvSpPr>
          <p:cNvPr id="7" name="Content Placeholder 2"/>
          <p:cNvSpPr>
            <a:spLocks noGrp="1"/>
          </p:cNvSpPr>
          <p:nvPr>
            <p:ph idx="1"/>
          </p:nvPr>
        </p:nvSpPr>
        <p:spPr>
          <a:xfrm>
            <a:off x="304800" y="1159933"/>
            <a:ext cx="6858001" cy="4681537"/>
          </a:xfrm>
        </p:spPr>
        <p:txBody>
          <a:bodyPr rtlCol="0">
            <a:noAutofit/>
          </a:bodyPr>
          <a:lstStyle/>
          <a:p>
            <a:pPr marL="463550" indent="-350838" eaLnBrk="1" fontAlgn="auto" hangingPunct="1">
              <a:spcBef>
                <a:spcPts val="0"/>
              </a:spcBef>
              <a:spcAft>
                <a:spcPts val="800"/>
              </a:spcAft>
              <a:buClr>
                <a:schemeClr val="bg1"/>
              </a:buClr>
              <a:buSzPct val="120000"/>
              <a:buFont typeface="Arial" pitchFamily="34" charset="0"/>
              <a:buChar char="•"/>
              <a:defRPr/>
            </a:pPr>
            <a:r>
              <a:rPr lang="en-US" sz="2400" b="1" dirty="0">
                <a:solidFill>
                  <a:schemeClr val="bg1"/>
                </a:solidFill>
                <a:latin typeface="Calibri" panose="020F0502020204030204" pitchFamily="34" charset="0"/>
                <a:cs typeface="American Typewriter"/>
              </a:rPr>
              <a:t>Federal Education Loans </a:t>
            </a:r>
            <a:br>
              <a:rPr lang="en-US" sz="2400" b="1" dirty="0">
                <a:solidFill>
                  <a:schemeClr val="bg1"/>
                </a:solidFill>
                <a:latin typeface="Calibri" panose="020F0502020204030204" pitchFamily="34" charset="0"/>
                <a:cs typeface="American Typewriter"/>
              </a:rPr>
            </a:br>
            <a:r>
              <a:rPr lang="en-US" sz="2400" b="1" dirty="0">
                <a:solidFill>
                  <a:schemeClr val="bg1"/>
                </a:solidFill>
                <a:latin typeface="Calibri" panose="020F0502020204030204" pitchFamily="34" charset="0"/>
                <a:cs typeface="American Typewriter"/>
              </a:rPr>
              <a:t>2022-2023 rates</a:t>
            </a:r>
          </a:p>
          <a:p>
            <a:pPr marL="801688" lvl="1" indent="-338138" fontAlgn="auto">
              <a:spcBef>
                <a:spcPts val="0"/>
              </a:spcBef>
              <a:spcAft>
                <a:spcPts val="800"/>
              </a:spcAft>
              <a:buClr>
                <a:schemeClr val="bg1"/>
              </a:buClr>
              <a:buSzPct val="80000"/>
              <a:buFont typeface="Courier New" pitchFamily="49" charset="0"/>
              <a:buChar char="o"/>
              <a:defRPr/>
            </a:pPr>
            <a:r>
              <a:rPr lang="en-US" sz="2400" dirty="0">
                <a:latin typeface="Calibri" panose="020F0502020204030204" pitchFamily="34" charset="0"/>
                <a:cs typeface="American Typewriter"/>
              </a:rPr>
              <a:t>Stafford Loans </a:t>
            </a:r>
            <a:br>
              <a:rPr lang="en-US" sz="2400" dirty="0">
                <a:latin typeface="Calibri" panose="020F0502020204030204" pitchFamily="34" charset="0"/>
                <a:cs typeface="American Typewriter"/>
              </a:rPr>
            </a:br>
            <a:r>
              <a:rPr lang="en-US" sz="2400" dirty="0">
                <a:latin typeface="Calibri" panose="020F0502020204030204" pitchFamily="34" charset="0"/>
                <a:cs typeface="American Typewriter"/>
              </a:rPr>
              <a:t>Subsidized and Unsubsidized </a:t>
            </a:r>
            <a:br>
              <a:rPr lang="en-US" sz="2400" dirty="0">
                <a:latin typeface="Calibri" panose="020F0502020204030204" pitchFamily="34" charset="0"/>
                <a:cs typeface="American Typewriter"/>
              </a:rPr>
            </a:br>
            <a:r>
              <a:rPr lang="en-US" sz="2400" dirty="0">
                <a:solidFill>
                  <a:schemeClr val="bg1"/>
                </a:solidFill>
                <a:latin typeface="Calibri" panose="020F0502020204030204" pitchFamily="34" charset="0"/>
                <a:cs typeface="American Typewriter"/>
              </a:rPr>
              <a:t>(4.99% interest rate, 1.059% orig. fee) </a:t>
            </a:r>
          </a:p>
          <a:p>
            <a:pPr marL="801688" lvl="1" indent="-338138" eaLnBrk="1" fontAlgn="auto" hangingPunct="1">
              <a:spcBef>
                <a:spcPts val="0"/>
              </a:spcBef>
              <a:spcAft>
                <a:spcPts val="1200"/>
              </a:spcAft>
              <a:buClr>
                <a:schemeClr val="bg1"/>
              </a:buClr>
              <a:buSzPct val="80000"/>
              <a:buFont typeface="Courier New" pitchFamily="49" charset="0"/>
              <a:buChar char="o"/>
              <a:defRPr/>
            </a:pPr>
            <a:r>
              <a:rPr lang="en-US" sz="2400" dirty="0">
                <a:solidFill>
                  <a:schemeClr val="bg1"/>
                </a:solidFill>
                <a:latin typeface="Calibri" panose="020F0502020204030204" pitchFamily="34" charset="0"/>
                <a:cs typeface="American Typewriter"/>
              </a:rPr>
              <a:t>Parent Plus Loan </a:t>
            </a:r>
            <a:br>
              <a:rPr lang="en-US" sz="2400" dirty="0">
                <a:solidFill>
                  <a:schemeClr val="bg1"/>
                </a:solidFill>
                <a:latin typeface="Calibri" panose="020F0502020204030204" pitchFamily="34" charset="0"/>
                <a:cs typeface="American Typewriter"/>
              </a:rPr>
            </a:br>
            <a:r>
              <a:rPr lang="en-US" sz="2400" dirty="0">
                <a:solidFill>
                  <a:schemeClr val="bg1"/>
                </a:solidFill>
                <a:latin typeface="Calibri" panose="020F0502020204030204" pitchFamily="34" charset="0"/>
                <a:cs typeface="American Typewriter"/>
              </a:rPr>
              <a:t>(7.54% interest rate, 4.228% orig. fee)</a:t>
            </a:r>
          </a:p>
          <a:p>
            <a:pPr marL="463550" indent="-350838" eaLnBrk="1" fontAlgn="auto" hangingPunct="1">
              <a:spcBef>
                <a:spcPts val="0"/>
              </a:spcBef>
              <a:spcAft>
                <a:spcPts val="1200"/>
              </a:spcAft>
              <a:buClr>
                <a:schemeClr val="bg1"/>
              </a:buClr>
              <a:buSzPct val="120000"/>
              <a:buFont typeface="Arial" pitchFamily="34" charset="0"/>
              <a:buChar char="•"/>
              <a:defRPr/>
            </a:pPr>
            <a:r>
              <a:rPr lang="en-US" sz="2400" dirty="0">
                <a:solidFill>
                  <a:schemeClr val="bg1"/>
                </a:solidFill>
                <a:latin typeface="Calibri" panose="020F0502020204030204" pitchFamily="34" charset="0"/>
                <a:cs typeface="American Typewriter"/>
              </a:rPr>
              <a:t>Alternative/Personal  Student Loans </a:t>
            </a:r>
            <a:br>
              <a:rPr lang="en-US" sz="2400" dirty="0">
                <a:solidFill>
                  <a:schemeClr val="bg1"/>
                </a:solidFill>
                <a:latin typeface="Calibri" panose="020F0502020204030204" pitchFamily="34" charset="0"/>
                <a:cs typeface="American Typewriter"/>
              </a:rPr>
            </a:br>
            <a:r>
              <a:rPr lang="en-US" sz="2400" dirty="0">
                <a:solidFill>
                  <a:schemeClr val="bg1"/>
                </a:solidFill>
                <a:latin typeface="Calibri" panose="020F0502020204030204" pitchFamily="34" charset="0"/>
                <a:cs typeface="American Typewriter"/>
              </a:rPr>
              <a:t>(variable rates and terms)</a:t>
            </a:r>
          </a:p>
          <a:p>
            <a:pPr marL="463550" indent="-350838" eaLnBrk="1" fontAlgn="auto" hangingPunct="1">
              <a:spcBef>
                <a:spcPts val="0"/>
              </a:spcBef>
              <a:spcAft>
                <a:spcPts val="1200"/>
              </a:spcAft>
              <a:buClr>
                <a:schemeClr val="bg1"/>
              </a:buClr>
              <a:buSzPct val="120000"/>
              <a:buFont typeface="Arial" pitchFamily="34" charset="0"/>
              <a:buChar char="•"/>
              <a:defRPr/>
            </a:pPr>
            <a:r>
              <a:rPr lang="en-US" sz="2400" dirty="0">
                <a:solidFill>
                  <a:schemeClr val="bg1"/>
                </a:solidFill>
                <a:latin typeface="Calibri" panose="020F0502020204030204" pitchFamily="34" charset="0"/>
                <a:cs typeface="American Typewriter"/>
              </a:rPr>
              <a:t>Home Equity Loan</a:t>
            </a:r>
          </a:p>
          <a:p>
            <a:pPr marL="320040" indent="-320040" eaLnBrk="1" fontAlgn="auto" hangingPunct="1">
              <a:spcBef>
                <a:spcPts val="0"/>
              </a:spcBef>
              <a:spcAft>
                <a:spcPts val="0"/>
              </a:spcAft>
              <a:buClr>
                <a:schemeClr val="bg1"/>
              </a:buClr>
              <a:buFont typeface="Arial" charset="0"/>
              <a:buNone/>
              <a:defRPr/>
            </a:pPr>
            <a:r>
              <a:rPr lang="en-US" sz="2400" dirty="0">
                <a:solidFill>
                  <a:schemeClr val="bg1"/>
                </a:solidFill>
                <a:latin typeface="Calibri" panose="020F0502020204030204" pitchFamily="34" charset="0"/>
              </a:rPr>
              <a:t>			</a:t>
            </a:r>
            <a:r>
              <a:rPr lang="en-US" sz="1800" i="1" dirty="0">
                <a:latin typeface="Calibri" panose="020F0502020204030204" pitchFamily="34" charset="0"/>
              </a:rPr>
              <a:t>Note: 2023-2024 rates will be available July 1</a:t>
            </a:r>
            <a:r>
              <a:rPr lang="en-US" sz="1800" i="1" baseline="30000" dirty="0">
                <a:latin typeface="Calibri" panose="020F0502020204030204" pitchFamily="34" charset="0"/>
              </a:rPr>
              <a:t>st</a:t>
            </a:r>
            <a:r>
              <a:rPr lang="en-US" sz="1800" i="1" dirty="0">
                <a:latin typeface="Calibri" panose="020F0502020204030204" pitchFamily="34" charset="0"/>
              </a:rPr>
              <a:t> 2023</a:t>
            </a:r>
            <a:endParaRPr lang="en-US" sz="2400" dirty="0">
              <a:solidFill>
                <a:schemeClr val="bg1"/>
              </a:solidFill>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58200" cy="1066800"/>
          </a:xfrm>
        </p:spPr>
        <p:txBody>
          <a:bodyPr/>
          <a:lstStyle/>
          <a:p>
            <a:r>
              <a:rPr lang="en-US" dirty="0">
                <a:latin typeface="Calibri" panose="020F0502020204030204" pitchFamily="34" charset="0"/>
              </a:rPr>
              <a:t>Financial Aid Timeline</a:t>
            </a:r>
            <a:br>
              <a:rPr lang="en-US" dirty="0">
                <a:latin typeface="Calibri" panose="020F0502020204030204" pitchFamily="34" charset="0"/>
              </a:rPr>
            </a:br>
            <a:r>
              <a:rPr lang="en-US" dirty="0">
                <a:latin typeface="Calibri" panose="020F0502020204030204" pitchFamily="34" charset="0"/>
              </a:rPr>
              <a:t>2023-2024</a:t>
            </a:r>
          </a:p>
        </p:txBody>
      </p:sp>
      <p:sp>
        <p:nvSpPr>
          <p:cNvPr id="6" name="TextBox 4"/>
          <p:cNvSpPr txBox="1">
            <a:spLocks noChangeArrowheads="1"/>
          </p:cNvSpPr>
          <p:nvPr/>
        </p:nvSpPr>
        <p:spPr bwMode="auto">
          <a:xfrm>
            <a:off x="0" y="1484784"/>
            <a:ext cx="9144000" cy="4985980"/>
          </a:xfrm>
          <a:prstGeom prst="rect">
            <a:avLst/>
          </a:prstGeom>
          <a:noFill/>
          <a:ln w="9525">
            <a:noFill/>
            <a:miter lim="800000"/>
            <a:headEnd/>
            <a:tailEnd/>
          </a:ln>
        </p:spPr>
        <p:txBody>
          <a:bodyPr wrap="square">
            <a:spAutoFit/>
          </a:bodyPr>
          <a:lstStyle/>
          <a:p>
            <a:pPr marL="112712" algn="ctr">
              <a:buClr>
                <a:schemeClr val="bg1"/>
              </a:buClr>
              <a:buSzPct val="120000"/>
              <a:defRPr/>
            </a:pPr>
            <a:r>
              <a:rPr lang="en-US" sz="2500" b="1" u="sng" dirty="0">
                <a:solidFill>
                  <a:schemeClr val="bg1"/>
                </a:solidFill>
                <a:latin typeface="Calibri" panose="020F0502020204030204" pitchFamily="34" charset="0"/>
                <a:cs typeface="American Typewriter"/>
              </a:rPr>
              <a:t>September - December of Senior Year in HS</a:t>
            </a:r>
          </a:p>
          <a:p>
            <a:pPr marL="463550" indent="-350838" algn="ctr">
              <a:spcBef>
                <a:spcPts val="600"/>
              </a:spcBef>
              <a:spcAft>
                <a:spcPts val="0"/>
              </a:spcAft>
              <a:buClr>
                <a:schemeClr val="bg1"/>
              </a:buClr>
              <a:buSzPct val="120000"/>
              <a:buFont typeface="Arial" charset="0"/>
              <a:buChar char="•"/>
              <a:defRPr/>
            </a:pPr>
            <a:r>
              <a:rPr lang="en-US" sz="2200" dirty="0">
                <a:solidFill>
                  <a:schemeClr val="bg1"/>
                </a:solidFill>
                <a:latin typeface="Calibri" panose="020F0502020204030204" pitchFamily="34" charset="0"/>
                <a:cs typeface="American Typewriter"/>
              </a:rPr>
              <a:t>Student and one parent apply for FSA ID </a:t>
            </a:r>
          </a:p>
          <a:p>
            <a:pPr marL="112712" algn="ctr">
              <a:spcAft>
                <a:spcPts val="1200"/>
              </a:spcAft>
              <a:buClr>
                <a:schemeClr val="bg1"/>
              </a:buClr>
              <a:buSzPct val="120000"/>
              <a:defRPr/>
            </a:pPr>
            <a:r>
              <a:rPr lang="en-US" sz="2200" dirty="0">
                <a:solidFill>
                  <a:schemeClr val="bg1"/>
                </a:solidFill>
                <a:latin typeface="Calibri" panose="020F0502020204030204" pitchFamily="34" charset="0"/>
                <a:cs typeface="American Typewriter"/>
                <a:hlinkClick r:id="rId3"/>
              </a:rPr>
              <a:t>studentaid.gov/</a:t>
            </a:r>
            <a:r>
              <a:rPr lang="en-US" sz="2200" dirty="0" err="1">
                <a:solidFill>
                  <a:schemeClr val="bg1"/>
                </a:solidFill>
                <a:latin typeface="Calibri" panose="020F0502020204030204" pitchFamily="34" charset="0"/>
                <a:cs typeface="American Typewriter"/>
                <a:hlinkClick r:id="rId3"/>
              </a:rPr>
              <a:t>FSAID</a:t>
            </a:r>
            <a:endParaRPr lang="en-US" sz="2200" dirty="0">
              <a:solidFill>
                <a:schemeClr val="bg1"/>
              </a:solidFill>
              <a:latin typeface="Calibri" panose="020F0502020204030204" pitchFamily="34" charset="0"/>
              <a:cs typeface="American Typewriter"/>
            </a:endParaRPr>
          </a:p>
          <a:p>
            <a:pPr marL="455612" indent="-342900" algn="ctr">
              <a:spcAft>
                <a:spcPts val="1200"/>
              </a:spcAft>
              <a:buClr>
                <a:schemeClr val="bg1"/>
              </a:buClr>
              <a:buSzPct val="120000"/>
              <a:buFont typeface="Arial" panose="020B0604020202020204" pitchFamily="34" charset="0"/>
              <a:buChar char="•"/>
              <a:defRPr/>
            </a:pPr>
            <a:r>
              <a:rPr lang="en-US" sz="2200" dirty="0">
                <a:solidFill>
                  <a:schemeClr val="bg1"/>
                </a:solidFill>
                <a:latin typeface="Calibri" panose="020F0502020204030204" pitchFamily="34" charset="0"/>
                <a:cs typeface="American Typewriter"/>
              </a:rPr>
              <a:t>File Free Application for Federal Student Aid (FAFSA) </a:t>
            </a:r>
            <a:br>
              <a:rPr lang="en-US" sz="2200" dirty="0">
                <a:solidFill>
                  <a:schemeClr val="bg1"/>
                </a:solidFill>
                <a:latin typeface="Calibri" panose="020F0502020204030204" pitchFamily="34" charset="0"/>
                <a:cs typeface="American Typewriter"/>
              </a:rPr>
            </a:br>
            <a:r>
              <a:rPr lang="en-US" sz="2200" dirty="0">
                <a:solidFill>
                  <a:srgbClr val="00B0F0"/>
                </a:solidFill>
                <a:latin typeface="Calibri" panose="020F0502020204030204" pitchFamily="34" charset="0"/>
                <a:cs typeface="American Typewriter"/>
              </a:rPr>
              <a:t>Available as of October 1 </a:t>
            </a:r>
            <a:r>
              <a:rPr lang="en-US" sz="2200" dirty="0">
                <a:solidFill>
                  <a:schemeClr val="bg1"/>
                </a:solidFill>
                <a:latin typeface="Calibri" panose="020F0502020204030204" pitchFamily="34" charset="0"/>
                <a:cs typeface="American Typewriter"/>
              </a:rPr>
              <a:t>www.studentaid.gov</a:t>
            </a:r>
          </a:p>
          <a:p>
            <a:pPr marL="455612" indent="-342900" algn="ctr">
              <a:spcAft>
                <a:spcPts val="1200"/>
              </a:spcAft>
              <a:buClr>
                <a:schemeClr val="bg1"/>
              </a:buClr>
              <a:buSzPct val="120000"/>
              <a:buFont typeface="Arial" panose="020B0604020202020204" pitchFamily="34" charset="0"/>
              <a:buChar char="•"/>
              <a:defRPr/>
            </a:pPr>
            <a:r>
              <a:rPr lang="en-US" sz="2200" dirty="0">
                <a:solidFill>
                  <a:schemeClr val="bg1"/>
                </a:solidFill>
                <a:latin typeface="Calibri" panose="020F0502020204030204" pitchFamily="34" charset="0"/>
                <a:cs typeface="American Typewriter"/>
              </a:rPr>
              <a:t>NYS Residents- File Tuition Assistance Program  (TAP) application </a:t>
            </a:r>
            <a:br>
              <a:rPr lang="en-US" sz="2200" dirty="0">
                <a:solidFill>
                  <a:schemeClr val="bg1"/>
                </a:solidFill>
                <a:latin typeface="Calibri" panose="020F0502020204030204" pitchFamily="34" charset="0"/>
                <a:cs typeface="American Typewriter"/>
              </a:rPr>
            </a:br>
            <a:r>
              <a:rPr lang="en-US" sz="2200" dirty="0">
                <a:solidFill>
                  <a:schemeClr val="bg1"/>
                </a:solidFill>
                <a:latin typeface="Calibri" panose="020F0502020204030204" pitchFamily="34" charset="0"/>
                <a:cs typeface="American Typewriter"/>
              </a:rPr>
              <a:t> </a:t>
            </a:r>
            <a:r>
              <a:rPr lang="en-US" sz="2200" dirty="0">
                <a:solidFill>
                  <a:srgbClr val="00B0F0"/>
                </a:solidFill>
                <a:latin typeface="Calibri" panose="020F0502020204030204" pitchFamily="34" charset="0"/>
                <a:cs typeface="American Typewriter"/>
              </a:rPr>
              <a:t>Available as of October 1  </a:t>
            </a:r>
            <a:r>
              <a:rPr lang="en-US" sz="2200" dirty="0">
                <a:solidFill>
                  <a:schemeClr val="bg1"/>
                </a:solidFill>
                <a:latin typeface="Calibri" panose="020F0502020204030204" pitchFamily="34" charset="0"/>
                <a:cs typeface="American Typewriter"/>
                <a:hlinkClick r:id="rId4"/>
              </a:rPr>
              <a:t>www.HESC.ny.gov</a:t>
            </a:r>
            <a:r>
              <a:rPr lang="en-US" sz="2200" dirty="0">
                <a:solidFill>
                  <a:schemeClr val="bg1"/>
                </a:solidFill>
                <a:latin typeface="Calibri" panose="020F0502020204030204" pitchFamily="34" charset="0"/>
                <a:cs typeface="American Typewriter"/>
              </a:rPr>
              <a:t>  </a:t>
            </a:r>
            <a:endParaRPr lang="en-US" sz="2200" b="1" dirty="0">
              <a:solidFill>
                <a:schemeClr val="bg1"/>
              </a:solidFill>
              <a:latin typeface="Calibri" panose="020F0502020204030204" pitchFamily="34" charset="0"/>
              <a:cs typeface="American Typewriter"/>
            </a:endParaRPr>
          </a:p>
          <a:p>
            <a:pPr marL="463550" indent="-350838" algn="ctr">
              <a:spcAft>
                <a:spcPts val="600"/>
              </a:spcAft>
              <a:buClr>
                <a:schemeClr val="bg1"/>
              </a:buClr>
              <a:buSzPct val="120000"/>
              <a:buFont typeface="Arial" charset="0"/>
              <a:buChar char="•"/>
              <a:defRPr/>
            </a:pPr>
            <a:r>
              <a:rPr lang="en-US" sz="2200" dirty="0">
                <a:solidFill>
                  <a:schemeClr val="bg1"/>
                </a:solidFill>
                <a:latin typeface="Calibri" panose="020F0502020204030204" pitchFamily="34" charset="0"/>
                <a:cs typeface="American Typewriter"/>
              </a:rPr>
              <a:t>College Scholarship Service (CSS) Profile Application </a:t>
            </a:r>
          </a:p>
          <a:p>
            <a:pPr marL="112712" algn="ctr">
              <a:spcAft>
                <a:spcPts val="1200"/>
              </a:spcAft>
              <a:buClr>
                <a:schemeClr val="bg1"/>
              </a:buClr>
              <a:buSzPct val="120000"/>
              <a:defRPr/>
            </a:pPr>
            <a:r>
              <a:rPr lang="en-US" sz="2200" i="1" dirty="0">
                <a:solidFill>
                  <a:schemeClr val="bg1"/>
                </a:solidFill>
                <a:latin typeface="Calibri" panose="020F0502020204030204" pitchFamily="34" charset="0"/>
                <a:cs typeface="American Typewriter"/>
              </a:rPr>
              <a:t>Available October 1, not required by Hofstra</a:t>
            </a:r>
          </a:p>
          <a:p>
            <a:pPr marL="455612" indent="-342900" algn="ctr">
              <a:spcAft>
                <a:spcPts val="600"/>
              </a:spcAft>
              <a:buClr>
                <a:schemeClr val="bg1"/>
              </a:buClr>
              <a:buSzPct val="120000"/>
              <a:buFont typeface="Arial" panose="020B0604020202020204" pitchFamily="34" charset="0"/>
              <a:buChar char="•"/>
              <a:defRPr/>
            </a:pPr>
            <a:r>
              <a:rPr lang="en-US" sz="2200" dirty="0">
                <a:solidFill>
                  <a:schemeClr val="bg1"/>
                </a:solidFill>
                <a:latin typeface="Calibri" panose="020F0502020204030204" pitchFamily="34" charset="0"/>
                <a:cs typeface="American Typewriter"/>
              </a:rPr>
              <a:t>Apply for outside scholarships</a:t>
            </a:r>
          </a:p>
          <a:p>
            <a:pPr marL="112712" algn="ctr">
              <a:buClr>
                <a:schemeClr val="bg1"/>
              </a:buClr>
              <a:buSzPct val="120000"/>
              <a:defRPr/>
            </a:pPr>
            <a:endParaRPr lang="en-US" sz="2000" dirty="0">
              <a:solidFill>
                <a:schemeClr val="bg1"/>
              </a:solidFill>
              <a:latin typeface="Calibri" panose="020F0502020204030204" pitchFamily="34" charset="0"/>
              <a:cs typeface="American Typewriter"/>
            </a:endParaRPr>
          </a:p>
          <a:p>
            <a:pPr marL="112712" algn="ctr">
              <a:buClr>
                <a:schemeClr val="bg1"/>
              </a:buClr>
              <a:buSzPct val="120000"/>
              <a:defRPr/>
            </a:pPr>
            <a:endParaRPr lang="en-US" sz="2000" dirty="0">
              <a:solidFill>
                <a:schemeClr val="bg1"/>
              </a:solidFill>
              <a:latin typeface="Calibri" panose="020F0502020204030204" pitchFamily="34" charset="0"/>
              <a:cs typeface="American Typewriter"/>
            </a:endParaRPr>
          </a:p>
        </p:txBody>
      </p:sp>
      <p:sp>
        <p:nvSpPr>
          <p:cNvPr id="7" name="Rounded Rectangle 6" descr="October 1 - calendar icon, 7276, Calendars, Layouts, download Royalty ..."/>
          <p:cNvSpPr/>
          <p:nvPr/>
        </p:nvSpPr>
        <p:spPr>
          <a:xfrm>
            <a:off x="457200" y="4804596"/>
            <a:ext cx="1311164" cy="1672404"/>
          </a:xfrm>
          <a:prstGeom prst="roundRect">
            <a:avLst/>
          </a:prstGeom>
          <a:blipFill rotWithShape="1">
            <a:blip r:embed="rId5">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0169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Financial Aid Timeline</a:t>
            </a:r>
          </a:p>
        </p:txBody>
      </p:sp>
      <p:sp>
        <p:nvSpPr>
          <p:cNvPr id="4" name="TextBox 3"/>
          <p:cNvSpPr txBox="1">
            <a:spLocks noChangeArrowheads="1"/>
          </p:cNvSpPr>
          <p:nvPr/>
        </p:nvSpPr>
        <p:spPr bwMode="auto">
          <a:xfrm>
            <a:off x="18143" y="1219200"/>
            <a:ext cx="9144000" cy="2431435"/>
          </a:xfrm>
          <a:prstGeom prst="rect">
            <a:avLst/>
          </a:prstGeom>
          <a:noFill/>
          <a:ln w="9525">
            <a:noFill/>
            <a:miter lim="800000"/>
            <a:headEnd/>
            <a:tailEnd/>
          </a:ln>
        </p:spPr>
        <p:txBody>
          <a:bodyPr wrap="square">
            <a:spAutoFit/>
          </a:bodyPr>
          <a:lstStyle/>
          <a:p>
            <a:pPr marL="112712" algn="ctr">
              <a:spcAft>
                <a:spcPts val="600"/>
              </a:spcAft>
              <a:buClr>
                <a:schemeClr val="bg1"/>
              </a:buClr>
              <a:buSzPct val="120000"/>
              <a:defRPr/>
            </a:pPr>
            <a:r>
              <a:rPr lang="en-US" sz="2500" b="1" u="sng" dirty="0">
                <a:solidFill>
                  <a:schemeClr val="bg1"/>
                </a:solidFill>
                <a:latin typeface="Calibri" panose="020F0502020204030204" pitchFamily="34" charset="0"/>
                <a:cs typeface="American Typewriter"/>
              </a:rPr>
              <a:t>January- March</a:t>
            </a:r>
          </a:p>
          <a:p>
            <a:pPr marL="463550" indent="-350838" algn="ctr">
              <a:spcAft>
                <a:spcPts val="600"/>
              </a:spcAft>
              <a:buClr>
                <a:schemeClr val="bg1"/>
              </a:buClr>
              <a:buSzPct val="120000"/>
              <a:buFont typeface="Arial" charset="0"/>
              <a:buChar char="•"/>
              <a:defRPr/>
            </a:pPr>
            <a:r>
              <a:rPr lang="en-US" sz="2200" dirty="0">
                <a:solidFill>
                  <a:schemeClr val="bg1"/>
                </a:solidFill>
                <a:latin typeface="Calibri" panose="020F0502020204030204" pitchFamily="34" charset="0"/>
                <a:cs typeface="American Typewriter"/>
              </a:rPr>
              <a:t>Please file your FAFSA by </a:t>
            </a:r>
            <a:r>
              <a:rPr lang="en-US" sz="2200" dirty="0">
                <a:solidFill>
                  <a:srgbClr val="00B0F0"/>
                </a:solidFill>
                <a:latin typeface="Calibri" panose="020F0502020204030204" pitchFamily="34" charset="0"/>
                <a:cs typeface="American Typewriter"/>
              </a:rPr>
              <a:t>February 1 </a:t>
            </a:r>
          </a:p>
          <a:p>
            <a:pPr marL="463550" indent="-350838" algn="ctr">
              <a:spcAft>
                <a:spcPts val="600"/>
              </a:spcAft>
              <a:buClr>
                <a:schemeClr val="bg1"/>
              </a:buClr>
              <a:buSzPct val="120000"/>
              <a:buFont typeface="Arial" charset="0"/>
              <a:buChar char="•"/>
              <a:defRPr/>
            </a:pPr>
            <a:r>
              <a:rPr lang="en-US" sz="2200" dirty="0">
                <a:solidFill>
                  <a:schemeClr val="bg1"/>
                </a:solidFill>
                <a:latin typeface="Calibri" panose="020F0502020204030204" pitchFamily="34" charset="0"/>
                <a:cs typeface="American Typewriter"/>
              </a:rPr>
              <a:t>Colleges/universities begin to send out financial aid award packages</a:t>
            </a:r>
            <a:br>
              <a:rPr lang="en-US" sz="2200" dirty="0">
                <a:solidFill>
                  <a:schemeClr val="bg1"/>
                </a:solidFill>
                <a:latin typeface="Calibri" panose="020F0502020204030204" pitchFamily="34" charset="0"/>
                <a:cs typeface="American Typewriter"/>
              </a:rPr>
            </a:br>
            <a:r>
              <a:rPr lang="en-US" sz="1900" dirty="0">
                <a:solidFill>
                  <a:schemeClr val="bg1"/>
                </a:solidFill>
                <a:latin typeface="Calibri" panose="020F0502020204030204" pitchFamily="34" charset="0"/>
                <a:cs typeface="American Typewriter"/>
              </a:rPr>
              <a:t>(FAFSA filing deadlines and timing of award notifications will vary between schools)</a:t>
            </a:r>
          </a:p>
          <a:p>
            <a:pPr marL="463550" indent="-350838" algn="ctr">
              <a:spcAft>
                <a:spcPts val="600"/>
              </a:spcAft>
              <a:buClr>
                <a:schemeClr val="bg1"/>
              </a:buClr>
              <a:buSzPct val="120000"/>
              <a:buFont typeface="Arial" charset="0"/>
              <a:buChar char="•"/>
              <a:defRPr/>
            </a:pPr>
            <a:r>
              <a:rPr lang="en-US" sz="2200" dirty="0">
                <a:solidFill>
                  <a:schemeClr val="bg1"/>
                </a:solidFill>
                <a:latin typeface="Calibri" panose="020F0502020204030204" pitchFamily="34" charset="0"/>
                <a:cs typeface="American Typewriter"/>
              </a:rPr>
              <a:t>Complete verification (if required) and other requested forms </a:t>
            </a:r>
          </a:p>
          <a:p>
            <a:pPr marL="112712" algn="ctr">
              <a:spcAft>
                <a:spcPts val="600"/>
              </a:spcAft>
              <a:buClr>
                <a:schemeClr val="bg1"/>
              </a:buClr>
              <a:buSzPct val="120000"/>
              <a:defRPr/>
            </a:pPr>
            <a:r>
              <a:rPr lang="en-US" sz="2200" dirty="0">
                <a:solidFill>
                  <a:schemeClr val="bg1"/>
                </a:solidFill>
                <a:latin typeface="Calibri" panose="020F0502020204030204" pitchFamily="34" charset="0"/>
                <a:cs typeface="American Typewriter"/>
              </a:rPr>
              <a:t>(proof of citizenship, selective service) </a:t>
            </a:r>
          </a:p>
        </p:txBody>
      </p:sp>
      <p:sp>
        <p:nvSpPr>
          <p:cNvPr id="5" name="TextBox 4"/>
          <p:cNvSpPr txBox="1">
            <a:spLocks noChangeArrowheads="1"/>
          </p:cNvSpPr>
          <p:nvPr/>
        </p:nvSpPr>
        <p:spPr bwMode="auto">
          <a:xfrm>
            <a:off x="0" y="3962400"/>
            <a:ext cx="9144000" cy="1631216"/>
          </a:xfrm>
          <a:prstGeom prst="rect">
            <a:avLst/>
          </a:prstGeom>
          <a:noFill/>
          <a:ln w="9525">
            <a:noFill/>
            <a:miter lim="800000"/>
            <a:headEnd/>
            <a:tailEnd/>
          </a:ln>
        </p:spPr>
        <p:txBody>
          <a:bodyPr wrap="square">
            <a:spAutoFit/>
          </a:bodyPr>
          <a:lstStyle/>
          <a:p>
            <a:pPr marL="112712" algn="ctr">
              <a:spcAft>
                <a:spcPts val="600"/>
              </a:spcAft>
              <a:buClr>
                <a:schemeClr val="bg1"/>
              </a:buClr>
              <a:buSzPct val="120000"/>
              <a:defRPr/>
            </a:pPr>
            <a:r>
              <a:rPr lang="en-US" sz="2500" b="1" u="sng" dirty="0">
                <a:solidFill>
                  <a:schemeClr val="bg1"/>
                </a:solidFill>
                <a:latin typeface="Calibri" panose="020F0502020204030204" pitchFamily="34" charset="0"/>
                <a:cs typeface="American Typewriter"/>
              </a:rPr>
              <a:t>April-May</a:t>
            </a:r>
          </a:p>
          <a:p>
            <a:pPr marL="112712" indent="-350838" algn="ctr">
              <a:spcAft>
                <a:spcPts val="600"/>
              </a:spcAft>
              <a:buClr>
                <a:schemeClr val="bg1"/>
              </a:buClr>
              <a:buSzPct val="120000"/>
              <a:buFont typeface="Arial" charset="0"/>
              <a:buChar char="•"/>
              <a:defRPr/>
            </a:pPr>
            <a:r>
              <a:rPr lang="en-US" sz="2000" dirty="0">
                <a:solidFill>
                  <a:schemeClr val="bg1"/>
                </a:solidFill>
                <a:latin typeface="Calibri" panose="020F0502020204030204" pitchFamily="34" charset="0"/>
                <a:cs typeface="American Typewriter"/>
              </a:rPr>
              <a:t>Pay </a:t>
            </a:r>
            <a:r>
              <a:rPr lang="en-US" sz="2200" dirty="0">
                <a:solidFill>
                  <a:schemeClr val="bg1"/>
                </a:solidFill>
                <a:latin typeface="Calibri" panose="020F0502020204030204" pitchFamily="34" charset="0"/>
                <a:cs typeface="American Typewriter"/>
              </a:rPr>
              <a:t>tuition/housing deposits and accept/decline financial aid by </a:t>
            </a:r>
            <a:br>
              <a:rPr lang="en-US" sz="2200" dirty="0">
                <a:solidFill>
                  <a:schemeClr val="bg1"/>
                </a:solidFill>
                <a:latin typeface="Calibri" panose="020F0502020204030204" pitchFamily="34" charset="0"/>
                <a:cs typeface="American Typewriter"/>
              </a:rPr>
            </a:br>
            <a:r>
              <a:rPr lang="en-US" sz="2200" dirty="0">
                <a:solidFill>
                  <a:schemeClr val="bg1"/>
                </a:solidFill>
                <a:latin typeface="Calibri" panose="020F0502020204030204" pitchFamily="34" charset="0"/>
                <a:cs typeface="American Typewriter"/>
              </a:rPr>
              <a:t>the National Candidate Reply Date of </a:t>
            </a:r>
            <a:r>
              <a:rPr lang="en-US" sz="2200" dirty="0">
                <a:solidFill>
                  <a:srgbClr val="00B0F0"/>
                </a:solidFill>
                <a:latin typeface="Calibri" panose="020F0502020204030204" pitchFamily="34" charset="0"/>
                <a:cs typeface="American Typewriter"/>
              </a:rPr>
              <a:t>May 1</a:t>
            </a:r>
          </a:p>
          <a:p>
            <a:pPr marL="463550" indent="-350838" algn="ctr">
              <a:spcAft>
                <a:spcPts val="600"/>
              </a:spcAft>
              <a:buClr>
                <a:schemeClr val="bg1"/>
              </a:buClr>
              <a:buSzPct val="120000"/>
              <a:buFont typeface="Arial" charset="0"/>
              <a:buChar char="•"/>
              <a:defRPr/>
            </a:pPr>
            <a:r>
              <a:rPr lang="en-US" sz="2200" dirty="0">
                <a:solidFill>
                  <a:schemeClr val="bg1"/>
                </a:solidFill>
                <a:latin typeface="Calibri" panose="020F0502020204030204" pitchFamily="34" charset="0"/>
                <a:cs typeface="American Typewriter"/>
              </a:rPr>
              <a:t>Complete loan applications and requirements after </a:t>
            </a:r>
            <a:r>
              <a:rPr lang="en-US" sz="2200" dirty="0">
                <a:solidFill>
                  <a:srgbClr val="00B0F0"/>
                </a:solidFill>
                <a:latin typeface="Calibri" panose="020F0502020204030204" pitchFamily="34" charset="0"/>
                <a:cs typeface="American Typewriter"/>
              </a:rPr>
              <a:t>May 1</a:t>
            </a:r>
          </a:p>
        </p:txBody>
      </p:sp>
    </p:spTree>
    <p:extLst>
      <p:ext uri="{BB962C8B-B14F-4D97-AF65-F5344CB8AC3E}">
        <p14:creationId xmlns:p14="http://schemas.microsoft.com/office/powerpoint/2010/main" val="1790317805"/>
      </p:ext>
    </p:extLst>
  </p:cSld>
  <p:clrMapOvr>
    <a:masterClrMapping/>
  </p:clrMapOvr>
</p:sld>
</file>

<file path=ppt/theme/theme1.xml><?xml version="1.0" encoding="utf-8"?>
<a:theme xmlns:a="http://schemas.openxmlformats.org/drawingml/2006/main" name="HofstraBlueBottom">
  <a:themeElements>
    <a:clrScheme name="HofstraBlueBot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ofstraBlueBottom">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fstraBlueBot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fstraBlueBott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fstraBlueBott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fstraBlueBott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fstraBlueBott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fstraBlueBott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fstraBlueBott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fstraBlueBott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fstraBlueBott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fstraBlueBott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fstraBlueBott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fstraBlueBott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HofstraBlueBottom</Template>
  <TotalTime>4289</TotalTime>
  <Words>2049</Words>
  <Application>Microsoft Office PowerPoint</Application>
  <PresentationFormat>On-screen Show (4:3)</PresentationFormat>
  <Paragraphs>200</Paragraphs>
  <Slides>34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American Typewriter</vt:lpstr>
      <vt:lpstr>Arial</vt:lpstr>
      <vt:lpstr>Calibri</vt:lpstr>
      <vt:lpstr>Courier New</vt:lpstr>
      <vt:lpstr>Gill Sans MT</vt:lpstr>
      <vt:lpstr>Wingdings</vt:lpstr>
      <vt:lpstr>HofstraBlueBottom</vt:lpstr>
      <vt:lpstr>2023-2024 FAFSA Filing</vt:lpstr>
      <vt:lpstr>Topics</vt:lpstr>
      <vt:lpstr>What is Financial Aid?</vt:lpstr>
      <vt:lpstr>Federal Work Study (FWS)</vt:lpstr>
      <vt:lpstr>Gift Aid</vt:lpstr>
      <vt:lpstr>Scholarship Search Sites</vt:lpstr>
      <vt:lpstr>Loans</vt:lpstr>
      <vt:lpstr>Financial Aid Timeline 2023-2024</vt:lpstr>
      <vt:lpstr>Financial Aid Timeline</vt:lpstr>
      <vt:lpstr>Who is eligible for  Federal Aid?</vt:lpstr>
      <vt:lpstr>PowerPoint Presentation</vt:lpstr>
      <vt:lpstr>What will you need to  file the FAFSA?</vt:lpstr>
      <vt:lpstr>FAFSA FAQs</vt:lpstr>
      <vt:lpstr>Home Page  https://studentaid.gov </vt:lpstr>
      <vt:lpstr>Login</vt:lpstr>
      <vt:lpstr>Student Demographics</vt:lpstr>
      <vt:lpstr>Listing Schools</vt:lpstr>
      <vt:lpstr>FAFSA FAQ</vt:lpstr>
      <vt:lpstr>Answer Dependency Status Questions</vt:lpstr>
      <vt:lpstr>Parent Section</vt:lpstr>
      <vt:lpstr>FAFSA FAQs</vt:lpstr>
      <vt:lpstr>PowerPoint Presentation</vt:lpstr>
      <vt:lpstr>PowerPoint Presentation</vt:lpstr>
      <vt:lpstr>Assets </vt:lpstr>
      <vt:lpstr>FAFSA FAQ</vt:lpstr>
      <vt:lpstr>PowerPoint Presentation</vt:lpstr>
      <vt:lpstr>PowerPoint Presentation</vt:lpstr>
      <vt:lpstr>PowerPoint Presentation</vt:lpstr>
      <vt:lpstr>What Happens Next?</vt:lpstr>
      <vt:lpstr>Verification?</vt:lpstr>
      <vt:lpstr>Should I hire a consultant to help me  file the FAFSA?</vt:lpstr>
      <vt:lpstr>PowerPoint Presentation</vt:lpstr>
      <vt:lpstr>Helpful Links for Financial Aid Resources:</vt:lpstr>
      <vt:lpstr>PowerPoint Presentation</vt:lpstr>
    </vt:vector>
  </TitlesOfParts>
  <Company>Hofstra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Registered User</dc:creator>
  <cp:lastModifiedBy>Brittney Peterson</cp:lastModifiedBy>
  <cp:revision>363</cp:revision>
  <cp:lastPrinted>2015-01-05T18:29:30Z</cp:lastPrinted>
  <dcterms:created xsi:type="dcterms:W3CDTF">2014-01-03T18:17:15Z</dcterms:created>
  <dcterms:modified xsi:type="dcterms:W3CDTF">2022-09-21T13:54:10Z</dcterms:modified>
</cp:coreProperties>
</file>